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525" r:id="rId3"/>
    <p:sldId id="487" r:id="rId4"/>
    <p:sldId id="486" r:id="rId5"/>
    <p:sldId id="526" r:id="rId6"/>
    <p:sldId id="388" r:id="rId7"/>
    <p:sldId id="389" r:id="rId8"/>
    <p:sldId id="399" r:id="rId9"/>
    <p:sldId id="421" r:id="rId10"/>
    <p:sldId id="390" r:id="rId11"/>
    <p:sldId id="397" r:id="rId12"/>
    <p:sldId id="392" r:id="rId13"/>
    <p:sldId id="391" r:id="rId14"/>
    <p:sldId id="414" r:id="rId15"/>
    <p:sldId id="423" r:id="rId16"/>
    <p:sldId id="415" r:id="rId17"/>
    <p:sldId id="422" r:id="rId18"/>
    <p:sldId id="424" r:id="rId19"/>
    <p:sldId id="445" r:id="rId20"/>
    <p:sldId id="431" r:id="rId21"/>
    <p:sldId id="429" r:id="rId22"/>
    <p:sldId id="435" r:id="rId23"/>
    <p:sldId id="426" r:id="rId24"/>
    <p:sldId id="427" r:id="rId25"/>
    <p:sldId id="433" r:id="rId26"/>
    <p:sldId id="446" r:id="rId27"/>
    <p:sldId id="447" r:id="rId28"/>
    <p:sldId id="448" r:id="rId29"/>
    <p:sldId id="449" r:id="rId30"/>
    <p:sldId id="428" r:id="rId31"/>
    <p:sldId id="425" r:id="rId32"/>
    <p:sldId id="430" r:id="rId33"/>
    <p:sldId id="527" r:id="rId34"/>
    <p:sldId id="528" r:id="rId35"/>
    <p:sldId id="529" r:id="rId36"/>
    <p:sldId id="531" r:id="rId37"/>
    <p:sldId id="542" r:id="rId38"/>
    <p:sldId id="540" r:id="rId39"/>
    <p:sldId id="541" r:id="rId40"/>
    <p:sldId id="532" r:id="rId41"/>
    <p:sldId id="534" r:id="rId42"/>
    <p:sldId id="535" r:id="rId43"/>
    <p:sldId id="536" r:id="rId44"/>
    <p:sldId id="325" r:id="rId45"/>
  </p:sldIdLst>
  <p:sldSz cx="12192000" cy="6858000"/>
  <p:notesSz cx="6858000" cy="9144000"/>
  <p:defaultTextStyle>
    <a:defPPr>
      <a:defRPr lang="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4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873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70153-0B43-4D18-98C7-9B8157CB0F2C}" type="datetimeFigureOut">
              <a:rPr lang="sl-SI" smtClean="0"/>
              <a:t>6. 10. 2025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13B3E-2028-4010-823D-C0F0B0C77A89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3015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4FEF5-A006-4C04-9D0A-CCB95CC4CA6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167005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4F6C-4CE9-490C-B01B-2EC832EDEBF5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1019148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5AB9-1193-4235-8B26-E7C8B3533800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74569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16F3-AA41-4C67-8A17-777AAF0FE4F4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2681736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F773D-30B5-407C-ADDE-7A850C3F163B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3362635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564-5212-4590-8F74-183587F7F77F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44486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18BF-6DBF-4760-8124-15C331DAEFE2}" type="datetime1">
              <a:rPr lang="sl-SI" smtClean="0"/>
              <a:t>6. 10. 2025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33627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BBACC-80B9-4640-AFC8-4DE99E1B9585}" type="datetime1">
              <a:rPr lang="sl-SI" smtClean="0"/>
              <a:t>6. 10. 2025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1487947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3A38C-255A-4CBB-8BF9-CDF60AD2C977}" type="datetime1">
              <a:rPr lang="sl-SI" smtClean="0"/>
              <a:t>6. 10. 2025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2937319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43F26-E5E8-4F49-8045-BED19A82B036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8591056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5E4CD-0F7A-4044-81B1-B47C370D12E3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075562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title </a:t>
            </a:r>
            <a:r>
              <a:rPr lang="sl-SI" noProof="0" dirty="0" err="1"/>
              <a:t>style</a:t>
            </a:r>
            <a:endParaRPr lang="sl-SI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</a:t>
            </a:r>
            <a:r>
              <a:rPr lang="sl-SI" noProof="0" dirty="0" err="1"/>
              <a:t>text</a:t>
            </a:r>
            <a:r>
              <a:rPr lang="sl-SI" noProof="0" dirty="0"/>
              <a:t> </a:t>
            </a:r>
            <a:r>
              <a:rPr lang="sl-SI" noProof="0" dirty="0" err="1"/>
              <a:t>styles</a:t>
            </a:r>
            <a:endParaRPr lang="sl-SI" noProof="0" dirty="0"/>
          </a:p>
          <a:p>
            <a:pPr lvl="1"/>
            <a:r>
              <a:rPr lang="sl-SI" noProof="0" dirty="0" err="1"/>
              <a:t>Second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2"/>
            <a:r>
              <a:rPr lang="sl-SI" noProof="0" dirty="0" err="1"/>
              <a:t>Third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3"/>
            <a:r>
              <a:rPr lang="sl-SI" noProof="0" dirty="0" err="1"/>
              <a:t>Fourth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4"/>
            <a:r>
              <a:rPr lang="sl-SI" noProof="0" dirty="0" err="1"/>
              <a:t>Fifth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CC09E-C598-4F16-9EB9-4DFD11F1952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baseline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FC4703F8-86A3-4EAB-8E09-984F782C5FA7}" type="slidenum">
              <a:rPr lang="sl-SI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6074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9.png"/><Relationship Id="rId7" Type="http://schemas.openxmlformats.org/officeDocument/2006/relationships/image" Target="../media/image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g"/><Relationship Id="rId5" Type="http://schemas.openxmlformats.org/officeDocument/2006/relationships/image" Target="../media/image109.jpg"/><Relationship Id="rId4" Type="http://schemas.openxmlformats.org/officeDocument/2006/relationships/image" Target="../media/image10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g"/><Relationship Id="rId5" Type="http://schemas.openxmlformats.org/officeDocument/2006/relationships/image" Target="../media/image114.jpg"/><Relationship Id="rId4" Type="http://schemas.openxmlformats.org/officeDocument/2006/relationships/image" Target="../media/image11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7" Type="http://schemas.openxmlformats.org/officeDocument/2006/relationships/image" Target="../media/image121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g"/><Relationship Id="rId5" Type="http://schemas.openxmlformats.org/officeDocument/2006/relationships/image" Target="../media/image119.jpg"/><Relationship Id="rId4" Type="http://schemas.openxmlformats.org/officeDocument/2006/relationships/image" Target="../media/image118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jpg"/><Relationship Id="rId7" Type="http://schemas.openxmlformats.org/officeDocument/2006/relationships/image" Target="../media/image134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g"/><Relationship Id="rId5" Type="http://schemas.openxmlformats.org/officeDocument/2006/relationships/image" Target="../media/image132.jpg"/><Relationship Id="rId4" Type="http://schemas.openxmlformats.org/officeDocument/2006/relationships/image" Target="../media/image131.jpg"/><Relationship Id="rId9" Type="http://schemas.openxmlformats.org/officeDocument/2006/relationships/image" Target="../media/image136.web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webp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0.png"/><Relationship Id="rId7" Type="http://schemas.openxmlformats.org/officeDocument/2006/relationships/image" Target="../media/image154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10" Type="http://schemas.openxmlformats.org/officeDocument/2006/relationships/image" Target="../media/image157.png"/><Relationship Id="rId4" Type="http://schemas.openxmlformats.org/officeDocument/2006/relationships/image" Target="../media/image151.png"/><Relationship Id="rId9" Type="http://schemas.openxmlformats.org/officeDocument/2006/relationships/image" Target="../media/image1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1.png"/><Relationship Id="rId7" Type="http://schemas.openxmlformats.org/officeDocument/2006/relationships/image" Target="../media/image16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17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7" Type="http://schemas.openxmlformats.org/officeDocument/2006/relationships/image" Target="../media/image179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eb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6.png"/><Relationship Id="rId7" Type="http://schemas.openxmlformats.org/officeDocument/2006/relationships/image" Target="../media/image4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2.png"/><Relationship Id="rId4" Type="http://schemas.openxmlformats.org/officeDocument/2006/relationships/image" Target="../media/image34.jpeg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707" y="614363"/>
            <a:ext cx="10050585" cy="2387600"/>
          </a:xfrm>
        </p:spPr>
        <p:txBody>
          <a:bodyPr>
            <a:normAutofit/>
          </a:bodyPr>
          <a:lstStyle/>
          <a:p>
            <a:r>
              <a:rPr lang="en-US" dirty="0" err="1"/>
              <a:t>Osne</a:t>
            </a:r>
            <a:r>
              <a:rPr lang="en-US" dirty="0"/>
              <a:t> </a:t>
            </a:r>
            <a:r>
              <a:rPr lang="en-US" dirty="0" err="1"/>
              <a:t>deformacije</a:t>
            </a:r>
            <a:r>
              <a:rPr lang="en-US" dirty="0"/>
              <a:t> </a:t>
            </a:r>
            <a:r>
              <a:rPr lang="en-US" dirty="0" err="1"/>
              <a:t>spodnjih</a:t>
            </a:r>
            <a:r>
              <a:rPr lang="en-US" dirty="0"/>
              <a:t> </a:t>
            </a:r>
            <a:r>
              <a:rPr lang="en-US" dirty="0" err="1"/>
              <a:t>udov</a:t>
            </a:r>
            <a:endParaRPr lang="sl-SI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88191"/>
            <a:ext cx="9144000" cy="2337655"/>
          </a:xfrm>
        </p:spPr>
        <p:txBody>
          <a:bodyPr>
            <a:normAutofit/>
          </a:bodyPr>
          <a:lstStyle/>
          <a:p>
            <a:r>
              <a:rPr lang="en-US" dirty="0"/>
              <a:t>Prof. dr. </a:t>
            </a:r>
            <a:r>
              <a:rPr lang="en-US" dirty="0" err="1"/>
              <a:t>Matej</a:t>
            </a:r>
            <a:r>
              <a:rPr lang="en-US" dirty="0"/>
              <a:t> </a:t>
            </a:r>
            <a:r>
              <a:rPr lang="en-US" dirty="0" err="1"/>
              <a:t>Drobnič</a:t>
            </a:r>
            <a:r>
              <a:rPr lang="en-US" dirty="0"/>
              <a:t>, dr. med.</a:t>
            </a:r>
          </a:p>
          <a:p>
            <a:endParaRPr lang="en-US" dirty="0"/>
          </a:p>
          <a:p>
            <a:r>
              <a:rPr lang="en-US" dirty="0" err="1"/>
              <a:t>Ortopedska</a:t>
            </a:r>
            <a:r>
              <a:rPr lang="en-US" dirty="0"/>
              <a:t> </a:t>
            </a:r>
            <a:r>
              <a:rPr lang="en-US" dirty="0" err="1"/>
              <a:t>klinika</a:t>
            </a:r>
            <a:r>
              <a:rPr lang="en-US" dirty="0"/>
              <a:t> </a:t>
            </a:r>
            <a:r>
              <a:rPr lang="en-US" dirty="0" err="1"/>
              <a:t>UKC</a:t>
            </a:r>
            <a:r>
              <a:rPr lang="en-US" dirty="0"/>
              <a:t> Ljubljana</a:t>
            </a:r>
          </a:p>
          <a:p>
            <a:r>
              <a:rPr lang="en-US" dirty="0" err="1"/>
              <a:t>Katedra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ortopedijo</a:t>
            </a:r>
            <a:r>
              <a:rPr lang="en-US" dirty="0"/>
              <a:t> MF </a:t>
            </a:r>
            <a:r>
              <a:rPr lang="en-US" dirty="0" err="1"/>
              <a:t>Univerza</a:t>
            </a:r>
            <a:r>
              <a:rPr lang="en-US" dirty="0"/>
              <a:t> v </a:t>
            </a:r>
            <a:r>
              <a:rPr lang="en-US" dirty="0" err="1"/>
              <a:t>Ljubljani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22611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8BEE83DD-1BF8-CEFD-784B-E3CE595F7F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A5E7C9-0A1F-41A2-8A0F-660CBA4C630A}" type="slidenum">
              <a:rPr lang="en-GB" altLang="en-SI"/>
              <a:pPr/>
              <a:t>10</a:t>
            </a:fld>
            <a:r>
              <a:rPr lang="sl-SI" altLang="en-SI">
                <a:effectLst/>
              </a:rPr>
              <a:t> / </a:t>
            </a:r>
            <a:r>
              <a:rPr lang="sl-SI" altLang="en-SI"/>
              <a:t>10</a:t>
            </a:r>
            <a:endParaRPr lang="en-GB" altLang="en-SI"/>
          </a:p>
        </p:txBody>
      </p:sp>
      <p:sp>
        <p:nvSpPr>
          <p:cNvPr id="294914" name="Rectangle 2">
            <a:extLst>
              <a:ext uri="{FF2B5EF4-FFF2-40B4-BE49-F238E27FC236}">
                <a16:creationId xmlns:a16="http://schemas.microsoft.com/office/drawing/2014/main" id="{D2B04A11-3555-94CB-97E8-385B64CAE9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8800" y="55822"/>
            <a:ext cx="8153400" cy="1143000"/>
          </a:xfrm>
        </p:spPr>
        <p:txBody>
          <a:bodyPr/>
          <a:lstStyle/>
          <a:p>
            <a:r>
              <a:rPr lang="sl-SI" altLang="en-SI" dirty="0" err="1"/>
              <a:t>Valgizacijska</a:t>
            </a:r>
            <a:r>
              <a:rPr lang="sl-SI" altLang="en-SI" dirty="0"/>
              <a:t> </a:t>
            </a:r>
            <a:r>
              <a:rPr lang="sl-SI" altLang="en-SI" dirty="0" err="1"/>
              <a:t>OT</a:t>
            </a:r>
            <a:r>
              <a:rPr lang="sl-SI" altLang="en-SI" dirty="0"/>
              <a:t> tibije</a:t>
            </a:r>
            <a:endParaRPr lang="en-US" altLang="en-SI" dirty="0"/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79A87902-6215-E2C3-CB27-A23621D2E0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9250" y="1671113"/>
            <a:ext cx="6048375" cy="4423301"/>
          </a:xfrm>
        </p:spPr>
        <p:txBody>
          <a:bodyPr/>
          <a:lstStyle/>
          <a:p>
            <a:r>
              <a:rPr lang="sl-SI" altLang="en-SI" sz="2600" dirty="0"/>
              <a:t>zlom v proksimalni </a:t>
            </a:r>
            <a:r>
              <a:rPr lang="sl-SI" altLang="en-SI" sz="2600" dirty="0" err="1"/>
              <a:t>metafizi</a:t>
            </a:r>
            <a:r>
              <a:rPr lang="sl-SI" altLang="en-SI" sz="2600" dirty="0"/>
              <a:t> tibije</a:t>
            </a:r>
          </a:p>
          <a:p>
            <a:r>
              <a:rPr lang="sl-SI" altLang="en-SI" sz="2600" dirty="0" err="1"/>
              <a:t>HTO</a:t>
            </a:r>
            <a:r>
              <a:rPr lang="sl-SI" altLang="en-SI" sz="2600" dirty="0"/>
              <a:t> – </a:t>
            </a:r>
            <a:r>
              <a:rPr lang="sl-SI" altLang="en-SI" sz="2600" dirty="0" err="1"/>
              <a:t>high</a:t>
            </a:r>
            <a:r>
              <a:rPr lang="sl-SI" altLang="en-SI" sz="2600" dirty="0"/>
              <a:t> </a:t>
            </a:r>
            <a:r>
              <a:rPr lang="sl-SI" altLang="en-SI" sz="2600" dirty="0" err="1"/>
              <a:t>tibial</a:t>
            </a:r>
            <a:r>
              <a:rPr lang="sl-SI" altLang="en-SI" sz="2600" dirty="0"/>
              <a:t> </a:t>
            </a:r>
            <a:r>
              <a:rPr lang="sl-SI" altLang="en-SI" sz="2600" dirty="0" err="1"/>
              <a:t>osteotomy</a:t>
            </a:r>
            <a:endParaRPr lang="sl-SI" altLang="en-SI" sz="2600" dirty="0"/>
          </a:p>
          <a:p>
            <a:r>
              <a:rPr lang="sl-SI" altLang="en-SI" sz="2600" dirty="0"/>
              <a:t>korekcija </a:t>
            </a:r>
            <a:r>
              <a:rPr lang="sl-SI" altLang="en-SI" sz="2600" dirty="0" err="1"/>
              <a:t>varusa</a:t>
            </a:r>
            <a:r>
              <a:rPr lang="sl-SI" altLang="en-SI" sz="2600" dirty="0"/>
              <a:t> v kolenu </a:t>
            </a:r>
            <a:r>
              <a:rPr lang="sl-SI" altLang="en-SI" sz="2200" dirty="0"/>
              <a:t>(npr. medialna artroza)</a:t>
            </a:r>
            <a:r>
              <a:rPr lang="sl-SI" altLang="en-SI" sz="2600" dirty="0"/>
              <a:t> ali pod njim </a:t>
            </a:r>
            <a:r>
              <a:rPr lang="sl-SI" altLang="en-SI" sz="2200" dirty="0"/>
              <a:t>(npr. </a:t>
            </a:r>
            <a:r>
              <a:rPr lang="sl-SI" altLang="en-SI" sz="2200" dirty="0" err="1"/>
              <a:t>Blountova</a:t>
            </a:r>
            <a:r>
              <a:rPr lang="sl-SI" altLang="en-SI" sz="2200" dirty="0"/>
              <a:t> bolezen, po poškodbi)</a:t>
            </a:r>
          </a:p>
          <a:p>
            <a:r>
              <a:rPr lang="sl-SI" altLang="en-SI" sz="2600" dirty="0"/>
              <a:t>preventivna 				</a:t>
            </a:r>
            <a:r>
              <a:rPr lang="sl-SI" altLang="en-SI" sz="2200" dirty="0"/>
              <a:t>(npr. okvara medialne rastne cone)</a:t>
            </a:r>
            <a:r>
              <a:rPr lang="sl-SI" altLang="en-SI" sz="2600" dirty="0"/>
              <a:t> </a:t>
            </a:r>
            <a:r>
              <a:rPr lang="sl-SI" altLang="en-SI" sz="2600" dirty="0" err="1"/>
              <a:t>razbremenitvena</a:t>
            </a:r>
            <a:r>
              <a:rPr lang="sl-SI" altLang="en-SI" sz="2600" dirty="0"/>
              <a:t> 			</a:t>
            </a:r>
            <a:r>
              <a:rPr lang="sl-SI" altLang="en-SI" sz="2200" dirty="0"/>
              <a:t>(npr. medialna artroza)</a:t>
            </a:r>
            <a:endParaRPr lang="sl-SI" altLang="en-SI" sz="2600" dirty="0"/>
          </a:p>
          <a:p>
            <a:r>
              <a:rPr lang="sl-SI" altLang="en-SI" sz="2600" dirty="0"/>
              <a:t>“noga na O v nogo na X”</a:t>
            </a:r>
          </a:p>
        </p:txBody>
      </p:sp>
      <p:pic>
        <p:nvPicPr>
          <p:cNvPr id="294917" name="Picture 5">
            <a:extLst>
              <a:ext uri="{FF2B5EF4-FFF2-40B4-BE49-F238E27FC236}">
                <a16:creationId xmlns:a16="http://schemas.microsoft.com/office/drawing/2014/main" id="{A6807956-7B01-0510-AFF0-E46656421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1557338"/>
            <a:ext cx="120015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4918" name="Rectangle 6">
            <a:extLst>
              <a:ext uri="{FF2B5EF4-FFF2-40B4-BE49-F238E27FC236}">
                <a16:creationId xmlns:a16="http://schemas.microsoft.com/office/drawing/2014/main" id="{AF3989DF-C596-B177-A5D5-894D77E83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788" y="1696522"/>
            <a:ext cx="576262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SI"/>
          </a:p>
        </p:txBody>
      </p:sp>
      <p:pic>
        <p:nvPicPr>
          <p:cNvPr id="294919" name="Picture 7">
            <a:extLst>
              <a:ext uri="{FF2B5EF4-FFF2-40B4-BE49-F238E27FC236}">
                <a16:creationId xmlns:a16="http://schemas.microsoft.com/office/drawing/2014/main" id="{9224534F-4C3A-DC4B-31C6-7C3B16704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850" y="1557339"/>
            <a:ext cx="1701800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>
            <a:extLst>
              <a:ext uri="{FF2B5EF4-FFF2-40B4-BE49-F238E27FC236}">
                <a16:creationId xmlns:a16="http://schemas.microsoft.com/office/drawing/2014/main" id="{49C12686-930A-3F09-A89D-534009A269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463" y="0"/>
            <a:ext cx="10515600" cy="1325563"/>
          </a:xfrm>
        </p:spPr>
        <p:txBody>
          <a:bodyPr/>
          <a:lstStyle/>
          <a:p>
            <a:r>
              <a:rPr lang="sl-SI" altLang="en-SI" dirty="0" err="1"/>
              <a:t>Valgizacijska</a:t>
            </a:r>
            <a:r>
              <a:rPr lang="sl-SI" altLang="en-SI" dirty="0"/>
              <a:t> </a:t>
            </a:r>
            <a:r>
              <a:rPr lang="sl-SI" altLang="en-SI" dirty="0" err="1"/>
              <a:t>OT</a:t>
            </a:r>
            <a:r>
              <a:rPr lang="sl-SI" altLang="en-SI" dirty="0"/>
              <a:t> tibije</a:t>
            </a:r>
            <a:endParaRPr lang="en-US" altLang="en-SI" dirty="0"/>
          </a:p>
        </p:txBody>
      </p:sp>
      <p:sp>
        <p:nvSpPr>
          <p:cNvPr id="302083" name="Rectangle 3">
            <a:extLst>
              <a:ext uri="{FF2B5EF4-FFF2-40B4-BE49-F238E27FC236}">
                <a16:creationId xmlns:a16="http://schemas.microsoft.com/office/drawing/2014/main" id="{4B023338-9967-89DD-798A-06594BE3E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64640" y="1296988"/>
            <a:ext cx="3025775" cy="280828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u="sng" dirty="0"/>
              <a:t>lateralni zaprti klin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 err="1"/>
              <a:t>OT</a:t>
            </a:r>
            <a:r>
              <a:rPr lang="sl-SI" altLang="en-SI" sz="2400" dirty="0"/>
              <a:t> tibije + fibule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/>
              <a:t>okvara n. </a:t>
            </a:r>
            <a:r>
              <a:rPr lang="sl-SI" altLang="en-SI" sz="2400" dirty="0" err="1"/>
              <a:t>peroneus</a:t>
            </a:r>
            <a:r>
              <a:rPr lang="sl-SI" altLang="en-SI" sz="2400" dirty="0"/>
              <a:t>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/>
              <a:t>medialna ohlapnost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/>
              <a:t>visoka pogačica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/>
              <a:t>skrajšanje noge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altLang="en-SI" sz="2400" dirty="0"/>
              <a:t>dobro celjenje</a:t>
            </a:r>
            <a:endParaRPr lang="en-US" altLang="en-SI" sz="2400" dirty="0"/>
          </a:p>
        </p:txBody>
      </p:sp>
      <p:sp>
        <p:nvSpPr>
          <p:cNvPr id="302085" name="Rectangle 5">
            <a:extLst>
              <a:ext uri="{FF2B5EF4-FFF2-40B4-BE49-F238E27FC236}">
                <a16:creationId xmlns:a16="http://schemas.microsoft.com/office/drawing/2014/main" id="{DBCE178A-8038-6B9F-AEFF-EFB8579A0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1039" y="1232695"/>
            <a:ext cx="3203575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l-SI" altLang="en-SI" sz="2400" u="sng" dirty="0">
                <a:solidFill>
                  <a:schemeClr val="tx1"/>
                </a:solidFill>
              </a:rPr>
              <a:t>medialni odprti klin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nepopolna </a:t>
            </a:r>
            <a:r>
              <a:rPr lang="sl-SI" altLang="en-SI" sz="2400" dirty="0" err="1">
                <a:solidFill>
                  <a:schemeClr val="tx1"/>
                </a:solidFill>
              </a:rPr>
              <a:t>OT</a:t>
            </a:r>
            <a:r>
              <a:rPr lang="sl-SI" altLang="en-SI" sz="2400" dirty="0">
                <a:solidFill>
                  <a:schemeClr val="tx1"/>
                </a:solidFill>
              </a:rPr>
              <a:t> tibije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n. </a:t>
            </a:r>
            <a:r>
              <a:rPr lang="sl-SI" altLang="en-SI" sz="2400" dirty="0" err="1">
                <a:solidFill>
                  <a:schemeClr val="tx1"/>
                </a:solidFill>
              </a:rPr>
              <a:t>peroneus</a:t>
            </a:r>
            <a:r>
              <a:rPr lang="sl-SI" altLang="en-SI" sz="2400" dirty="0">
                <a:solidFill>
                  <a:schemeClr val="tx1"/>
                </a:solidFill>
              </a:rPr>
              <a:t> varen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napnemo MCL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nizka pogačica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podaljšanje noge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l-SI" altLang="en-SI" sz="2400" dirty="0">
                <a:solidFill>
                  <a:schemeClr val="tx1"/>
                </a:solidFill>
              </a:rPr>
              <a:t>podaljšano celjenje</a:t>
            </a:r>
            <a:endParaRPr lang="en-US" altLang="en-SI" sz="2400" dirty="0">
              <a:solidFill>
                <a:schemeClr val="tx1"/>
              </a:solidFill>
            </a:endParaRPr>
          </a:p>
        </p:txBody>
      </p:sp>
      <p:pic>
        <p:nvPicPr>
          <p:cNvPr id="302086" name="Picture 6">
            <a:extLst>
              <a:ext uri="{FF2B5EF4-FFF2-40B4-BE49-F238E27FC236}">
                <a16:creationId xmlns:a16="http://schemas.microsoft.com/office/drawing/2014/main" id="{AE1F5541-E0B9-A556-BCFA-A1794E927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076700"/>
            <a:ext cx="2514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2087" name="Picture 7">
            <a:extLst>
              <a:ext uri="{FF2B5EF4-FFF2-40B4-BE49-F238E27FC236}">
                <a16:creationId xmlns:a16="http://schemas.microsoft.com/office/drawing/2014/main" id="{6EE40FA6-6FA1-90B0-1EB8-6631387CE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4" y="4076701"/>
            <a:ext cx="24479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2088" name="Picture 8">
            <a:extLst>
              <a:ext uri="{FF2B5EF4-FFF2-40B4-BE49-F238E27FC236}">
                <a16:creationId xmlns:a16="http://schemas.microsoft.com/office/drawing/2014/main" id="{2BAC7EBA-4AFF-671B-97B1-8806110E6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1620838"/>
            <a:ext cx="2160588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id="{2C741201-7399-786C-2465-C0AA4347D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en-SI"/>
              <a:t>Možni zapleti OT</a:t>
            </a:r>
            <a:endParaRPr lang="en-US" altLang="en-SI"/>
          </a:p>
        </p:txBody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id="{D83E2DEA-76BF-B38C-ECB3-F5C9B8417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SI" sz="2600" dirty="0" err="1"/>
              <a:t>otekanje</a:t>
            </a:r>
            <a:r>
              <a:rPr lang="en-US" altLang="en-SI" sz="2600" dirty="0"/>
              <a:t>, </a:t>
            </a:r>
            <a:r>
              <a:rPr lang="en-US" altLang="en-SI" sz="2600" dirty="0" err="1"/>
              <a:t>podplutbe</a:t>
            </a:r>
            <a:r>
              <a:rPr lang="en-US" altLang="en-SI" sz="2600" dirty="0"/>
              <a:t> </a:t>
            </a:r>
            <a:r>
              <a:rPr lang="en-US" altLang="en-SI" sz="2600" dirty="0" err="1"/>
              <a:t>ali</a:t>
            </a:r>
            <a:r>
              <a:rPr lang="en-US" altLang="en-SI" sz="2600" dirty="0"/>
              <a:t> </a:t>
            </a:r>
            <a:r>
              <a:rPr lang="sl-SI" altLang="en-SI" sz="2600" dirty="0" err="1"/>
              <a:t>GVT</a:t>
            </a:r>
            <a:endParaRPr lang="en-US" altLang="en-SI" sz="2600" dirty="0"/>
          </a:p>
          <a:p>
            <a:r>
              <a:rPr lang="en-US" altLang="en-SI" sz="2600" dirty="0" err="1"/>
              <a:t>okužba</a:t>
            </a:r>
            <a:r>
              <a:rPr lang="en-US" altLang="en-SI" sz="2600" dirty="0"/>
              <a:t> </a:t>
            </a:r>
            <a:r>
              <a:rPr lang="en-US" altLang="en-SI" sz="2600" dirty="0" err="1"/>
              <a:t>mehkih</a:t>
            </a:r>
            <a:r>
              <a:rPr lang="en-US" altLang="en-SI" sz="2600" dirty="0"/>
              <a:t> </a:t>
            </a:r>
            <a:r>
              <a:rPr lang="en-US" altLang="en-SI" sz="2600" dirty="0" err="1"/>
              <a:t>delov</a:t>
            </a:r>
            <a:r>
              <a:rPr lang="en-US" altLang="en-SI" sz="2600" dirty="0"/>
              <a:t> </a:t>
            </a:r>
            <a:r>
              <a:rPr lang="en-US" altLang="en-SI" sz="2600" dirty="0" err="1"/>
              <a:t>ter</a:t>
            </a:r>
            <a:r>
              <a:rPr lang="en-US" altLang="en-SI" sz="2600" dirty="0"/>
              <a:t> </a:t>
            </a:r>
            <a:r>
              <a:rPr lang="en-US" altLang="en-SI" sz="2600" dirty="0" err="1"/>
              <a:t>kosti</a:t>
            </a:r>
            <a:endParaRPr lang="sl-SI" altLang="en-SI" sz="2600" dirty="0"/>
          </a:p>
          <a:p>
            <a:r>
              <a:rPr lang="en-US" altLang="en-SI" sz="2600" dirty="0" err="1"/>
              <a:t>podaljšano</a:t>
            </a:r>
            <a:r>
              <a:rPr lang="en-US" altLang="en-SI" sz="2600" dirty="0"/>
              <a:t> </a:t>
            </a:r>
            <a:r>
              <a:rPr lang="en-US" altLang="en-SI" sz="2600" dirty="0" err="1"/>
              <a:t>celjenje</a:t>
            </a:r>
            <a:r>
              <a:rPr lang="en-US" altLang="en-SI" sz="2600" dirty="0"/>
              <a:t> </a:t>
            </a:r>
            <a:r>
              <a:rPr lang="en-US" altLang="en-SI" sz="2600" dirty="0" err="1"/>
              <a:t>kosti</a:t>
            </a:r>
            <a:r>
              <a:rPr lang="en-US" altLang="en-SI" sz="2600" dirty="0"/>
              <a:t> </a:t>
            </a:r>
            <a:r>
              <a:rPr lang="en-US" altLang="en-SI" sz="2600" dirty="0" err="1"/>
              <a:t>ali</a:t>
            </a:r>
            <a:r>
              <a:rPr lang="en-US" altLang="en-SI" sz="2600" dirty="0"/>
              <a:t> </a:t>
            </a:r>
            <a:r>
              <a:rPr lang="en-US" altLang="en-SI" sz="2600" dirty="0" err="1"/>
              <a:t>pseudoartroza</a:t>
            </a:r>
            <a:r>
              <a:rPr lang="en-US" altLang="en-SI" sz="2600" dirty="0"/>
              <a:t> v </a:t>
            </a:r>
            <a:r>
              <a:rPr lang="en-US" altLang="en-SI" sz="2600" dirty="0" err="1"/>
              <a:t>predelu</a:t>
            </a:r>
            <a:r>
              <a:rPr lang="en-US" altLang="en-SI" sz="2600" dirty="0"/>
              <a:t> </a:t>
            </a:r>
            <a:r>
              <a:rPr lang="en-US" altLang="en-SI" sz="2600" dirty="0" err="1"/>
              <a:t>osteotomije</a:t>
            </a:r>
            <a:endParaRPr lang="en-US" altLang="en-SI" sz="2600" dirty="0"/>
          </a:p>
          <a:p>
            <a:r>
              <a:rPr lang="en-US" altLang="en-SI" sz="2600" dirty="0" err="1"/>
              <a:t>ponovn</a:t>
            </a:r>
            <a:r>
              <a:rPr lang="sl-SI" altLang="en-SI" sz="2600" dirty="0"/>
              <a:t>i </a:t>
            </a:r>
            <a:r>
              <a:rPr lang="en-US" altLang="en-SI" sz="2600" dirty="0" err="1"/>
              <a:t>zlom</a:t>
            </a:r>
            <a:r>
              <a:rPr lang="en-US" altLang="en-SI" sz="2600" dirty="0"/>
              <a:t> </a:t>
            </a:r>
            <a:r>
              <a:rPr lang="en-US" altLang="en-SI" sz="2600" dirty="0" err="1"/>
              <a:t>kosti</a:t>
            </a:r>
            <a:r>
              <a:rPr lang="en-US" altLang="en-SI" sz="2600" dirty="0"/>
              <a:t> in </a:t>
            </a:r>
            <a:r>
              <a:rPr lang="sl-SI" altLang="en-SI" sz="2600" dirty="0"/>
              <a:t>OS</a:t>
            </a:r>
            <a:r>
              <a:rPr lang="en-US" altLang="en-SI" sz="2600" dirty="0"/>
              <a:t> </a:t>
            </a:r>
            <a:r>
              <a:rPr lang="en-US" altLang="en-SI" sz="2600" dirty="0" err="1"/>
              <a:t>materiala</a:t>
            </a:r>
            <a:r>
              <a:rPr lang="en-US" altLang="en-SI" sz="2600" dirty="0"/>
              <a:t> v </a:t>
            </a:r>
            <a:r>
              <a:rPr lang="en-US" altLang="en-SI" sz="2600" dirty="0" err="1"/>
              <a:t>zgodnjem</a:t>
            </a:r>
            <a:r>
              <a:rPr lang="en-US" altLang="en-SI" sz="2600" dirty="0"/>
              <a:t> </a:t>
            </a:r>
            <a:r>
              <a:rPr lang="en-US" altLang="en-SI" sz="2600" dirty="0" err="1"/>
              <a:t>obdobju</a:t>
            </a:r>
            <a:endParaRPr lang="en-US" altLang="en-SI" sz="2600" dirty="0"/>
          </a:p>
          <a:p>
            <a:r>
              <a:rPr lang="en-US" altLang="en-SI" sz="2600" dirty="0" err="1"/>
              <a:t>okvare</a:t>
            </a:r>
            <a:r>
              <a:rPr lang="en-US" altLang="en-SI" sz="2600" dirty="0"/>
              <a:t> </a:t>
            </a:r>
            <a:r>
              <a:rPr lang="en-US" altLang="en-SI" sz="2600" dirty="0" err="1"/>
              <a:t>žil</a:t>
            </a:r>
            <a:r>
              <a:rPr lang="en-US" altLang="en-SI" sz="2600" dirty="0"/>
              <a:t>, </a:t>
            </a:r>
            <a:r>
              <a:rPr lang="en-US" altLang="en-SI" sz="2600" dirty="0" err="1"/>
              <a:t>živcev</a:t>
            </a:r>
            <a:r>
              <a:rPr lang="en-US" altLang="en-SI" sz="2600" dirty="0"/>
              <a:t> </a:t>
            </a:r>
            <a:r>
              <a:rPr lang="en-US" altLang="en-SI" sz="2600" dirty="0" err="1"/>
              <a:t>ali</a:t>
            </a:r>
            <a:r>
              <a:rPr lang="en-US" altLang="en-SI" sz="2600" dirty="0"/>
              <a:t> </a:t>
            </a:r>
            <a:r>
              <a:rPr lang="en-US" altLang="en-SI" sz="2600" dirty="0" err="1"/>
              <a:t>mišic</a:t>
            </a:r>
            <a:endParaRPr lang="en-US" altLang="en-SI" sz="2600" dirty="0"/>
          </a:p>
          <a:p>
            <a:endParaRPr lang="en-US" altLang="en-SI" sz="2600" dirty="0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:a16="http://schemas.microsoft.com/office/drawing/2014/main" id="{9AFD414F-87EC-47C4-8FE4-4AF5A70EB4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2138" y="0"/>
            <a:ext cx="8153400" cy="1143000"/>
          </a:xfrm>
        </p:spPr>
        <p:txBody>
          <a:bodyPr/>
          <a:lstStyle/>
          <a:p>
            <a:r>
              <a:rPr lang="sl-SI" altLang="en-SI" dirty="0" err="1"/>
              <a:t>Osteotomija</a:t>
            </a:r>
            <a:r>
              <a:rPr lang="sl-SI" altLang="en-SI" dirty="0"/>
              <a:t> ali </a:t>
            </a:r>
            <a:r>
              <a:rPr lang="sl-SI" altLang="en-SI" dirty="0" err="1"/>
              <a:t>endoproteza</a:t>
            </a:r>
            <a:r>
              <a:rPr lang="sl-SI" altLang="en-SI" dirty="0"/>
              <a:t>?</a:t>
            </a:r>
            <a:endParaRPr lang="en-US" altLang="en-SI" dirty="0"/>
          </a:p>
        </p:txBody>
      </p:sp>
      <p:sp>
        <p:nvSpPr>
          <p:cNvPr id="295939" name="Rectangle 3">
            <a:extLst>
              <a:ext uri="{FF2B5EF4-FFF2-40B4-BE49-F238E27FC236}">
                <a16:creationId xmlns:a16="http://schemas.microsoft.com/office/drawing/2014/main" id="{8343B804-26F3-1833-C9E4-88E191D96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7931" y="1282700"/>
            <a:ext cx="8280400" cy="5256212"/>
          </a:xfrm>
        </p:spPr>
        <p:txBody>
          <a:bodyPr/>
          <a:lstStyle/>
          <a:p>
            <a:r>
              <a:rPr lang="sl-SI" altLang="en-SI" sz="2200" dirty="0"/>
              <a:t>dober rezultat </a:t>
            </a:r>
            <a:r>
              <a:rPr lang="sl-SI" altLang="en-SI" sz="2200" dirty="0" err="1"/>
              <a:t>OT</a:t>
            </a:r>
            <a:r>
              <a:rPr lang="sl-SI" altLang="en-SI" sz="2200" dirty="0"/>
              <a:t> tibije</a:t>
            </a:r>
          </a:p>
          <a:p>
            <a:pPr lvl="1"/>
            <a:r>
              <a:rPr lang="sl-SI" altLang="en-SI" sz="2000" dirty="0"/>
              <a:t>izolirana prizadetost med/lat</a:t>
            </a:r>
          </a:p>
          <a:p>
            <a:pPr lvl="1"/>
            <a:r>
              <a:rPr lang="sl-SI" altLang="en-SI" sz="2000" dirty="0" err="1"/>
              <a:t>patelo-femoralni</a:t>
            </a:r>
            <a:r>
              <a:rPr lang="sl-SI" altLang="en-SI" sz="2000" dirty="0"/>
              <a:t> del?!</a:t>
            </a:r>
          </a:p>
          <a:p>
            <a:pPr lvl="1"/>
            <a:r>
              <a:rPr lang="sl-SI" altLang="en-SI" sz="2000" dirty="0" err="1"/>
              <a:t>RTG</a:t>
            </a:r>
            <a:r>
              <a:rPr lang="sl-SI" altLang="en-SI" sz="2000" dirty="0"/>
              <a:t> stoje – posedanje &lt;</a:t>
            </a:r>
            <a:r>
              <a:rPr lang="en-US" altLang="en-SI" sz="2000" dirty="0"/>
              <a:t>2 mm</a:t>
            </a:r>
            <a:endParaRPr lang="sl-SI" altLang="en-SI" sz="2000" dirty="0"/>
          </a:p>
          <a:p>
            <a:pPr lvl="1"/>
            <a:r>
              <a:rPr lang="en-US" altLang="en-SI" sz="2000" dirty="0" err="1"/>
              <a:t>odsotnost</a:t>
            </a:r>
            <a:r>
              <a:rPr lang="sl-SI" altLang="en-SI" sz="2000" dirty="0"/>
              <a:t> </a:t>
            </a:r>
            <a:r>
              <a:rPr lang="en-US" altLang="en-SI" sz="2000" dirty="0" err="1"/>
              <a:t>osteofitov</a:t>
            </a:r>
            <a:endParaRPr lang="sl-SI" altLang="en-SI" sz="2000" dirty="0"/>
          </a:p>
          <a:p>
            <a:pPr lvl="1"/>
            <a:r>
              <a:rPr lang="en-US" altLang="en-SI" sz="2000" dirty="0"/>
              <a:t>dobra </a:t>
            </a:r>
            <a:r>
              <a:rPr lang="en-US" altLang="en-SI" sz="2000" dirty="0" err="1"/>
              <a:t>kostna</a:t>
            </a:r>
            <a:r>
              <a:rPr lang="en-US" altLang="en-SI" sz="2000" dirty="0"/>
              <a:t> masa</a:t>
            </a:r>
            <a:endParaRPr lang="sl-SI" altLang="en-SI" sz="2000" dirty="0"/>
          </a:p>
          <a:p>
            <a:pPr lvl="1"/>
            <a:r>
              <a:rPr lang="en-US" altLang="en-SI" sz="2000" dirty="0" err="1"/>
              <a:t>aktiven</a:t>
            </a:r>
            <a:r>
              <a:rPr lang="en-US" altLang="en-SI" sz="2000" dirty="0"/>
              <a:t> in </a:t>
            </a:r>
            <a:r>
              <a:rPr lang="en-US" altLang="en-SI" sz="2000" dirty="0" err="1"/>
              <a:t>mlajši</a:t>
            </a:r>
            <a:r>
              <a:rPr lang="en-US" altLang="en-SI" sz="2000" dirty="0"/>
              <a:t> </a:t>
            </a:r>
            <a:r>
              <a:rPr lang="en-US" altLang="en-SI" sz="2000" dirty="0" err="1"/>
              <a:t>kooperativen</a:t>
            </a:r>
            <a:r>
              <a:rPr lang="en-US" altLang="en-SI" sz="2000" dirty="0"/>
              <a:t> </a:t>
            </a:r>
            <a:r>
              <a:rPr lang="en-US" altLang="en-SI" sz="2000" dirty="0" err="1"/>
              <a:t>bolnik</a:t>
            </a:r>
            <a:endParaRPr lang="sl-SI" altLang="en-SI" sz="2000" dirty="0"/>
          </a:p>
          <a:p>
            <a:pPr lvl="1"/>
            <a:r>
              <a:rPr lang="en-US" altLang="en-SI" sz="2000" dirty="0" err="1"/>
              <a:t>nekadilec</a:t>
            </a:r>
            <a:endParaRPr lang="sl-SI" altLang="en-SI" sz="2000" dirty="0"/>
          </a:p>
          <a:p>
            <a:r>
              <a:rPr lang="sl-SI" altLang="en-SI" sz="2200" dirty="0"/>
              <a:t>ne zdravimo hrustanca, ampak preusmerimo obremenitve - odložitev TEP 10-15 let</a:t>
            </a:r>
          </a:p>
          <a:p>
            <a:r>
              <a:rPr lang="sl-SI" altLang="en-SI" sz="2200" dirty="0" err="1"/>
              <a:t>endoproteza</a:t>
            </a:r>
            <a:endParaRPr lang="sl-SI" altLang="en-SI" sz="2200" dirty="0"/>
          </a:p>
          <a:p>
            <a:pPr lvl="1"/>
            <a:r>
              <a:rPr lang="sl-SI" altLang="en-SI" sz="2000" dirty="0"/>
              <a:t>več </a:t>
            </a:r>
            <a:r>
              <a:rPr lang="sl-SI" altLang="en-SI" sz="2000" dirty="0" err="1"/>
              <a:t>kompartmentov</a:t>
            </a:r>
            <a:r>
              <a:rPr lang="sl-SI" altLang="en-SI" sz="2000" dirty="0"/>
              <a:t>, napredovala artroza</a:t>
            </a:r>
          </a:p>
          <a:p>
            <a:pPr lvl="1"/>
            <a:r>
              <a:rPr lang="sl-SI" altLang="en-SI" sz="2000" dirty="0"/>
              <a:t>kostna masa (moški do 60, ženske do 50)</a:t>
            </a:r>
          </a:p>
          <a:p>
            <a:pPr lvl="1"/>
            <a:r>
              <a:rPr lang="sl-SI" altLang="en-SI" sz="2000" dirty="0" err="1"/>
              <a:t>BMI</a:t>
            </a:r>
            <a:r>
              <a:rPr lang="sl-SI" altLang="en-SI" sz="2000" dirty="0"/>
              <a:t>, spremljajoče bolezni, rehabilitacija</a:t>
            </a:r>
            <a:endParaRPr lang="en-US" altLang="en-SI" sz="2000" dirty="0"/>
          </a:p>
        </p:txBody>
      </p:sp>
      <p:pic>
        <p:nvPicPr>
          <p:cNvPr id="295941" name="Picture 5">
            <a:extLst>
              <a:ext uri="{FF2B5EF4-FFF2-40B4-BE49-F238E27FC236}">
                <a16:creationId xmlns:a16="http://schemas.microsoft.com/office/drawing/2014/main" id="{6305F017-DD33-4070-750F-89A0D2CE2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801" y="1143000"/>
            <a:ext cx="1096962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5943" name="Picture 7">
            <a:extLst>
              <a:ext uri="{FF2B5EF4-FFF2-40B4-BE49-F238E27FC236}">
                <a16:creationId xmlns:a16="http://schemas.microsoft.com/office/drawing/2014/main" id="{3CBA20E4-242C-0E39-603A-46FE5E9D1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171575"/>
            <a:ext cx="12192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5944" name="Picture 8">
            <a:extLst>
              <a:ext uri="{FF2B5EF4-FFF2-40B4-BE49-F238E27FC236}">
                <a16:creationId xmlns:a16="http://schemas.microsoft.com/office/drawing/2014/main" id="{C6754AE2-BD23-453D-ABDD-4DF904720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156" y="1100137"/>
            <a:ext cx="112395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64211" y="4122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Deformity analysis – frontal plane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587" y="1433703"/>
            <a:ext cx="5144521" cy="25267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155" y="1147122"/>
            <a:ext cx="2970117" cy="2615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695" y="4140683"/>
            <a:ext cx="2834920" cy="23313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671" y="4247062"/>
            <a:ext cx="1728192" cy="233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3693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6023006" y="1920420"/>
            <a:ext cx="4948621" cy="10533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Jana, 26 years, osteogenesis imperfecta, history of several </a:t>
            </a:r>
            <a:r>
              <a:rPr lang="en-US" sz="1800" dirty="0" err="1"/>
              <a:t>frx</a:t>
            </a:r>
            <a:r>
              <a:rPr lang="en-US" sz="1800" dirty="0"/>
              <a:t> of lower limbs, short stature, new stress </a:t>
            </a:r>
            <a:r>
              <a:rPr lang="en-US" sz="1800" dirty="0" err="1"/>
              <a:t>frac</a:t>
            </a:r>
            <a:r>
              <a:rPr lang="sl-SI" sz="1800" dirty="0"/>
              <a:t>ture</a:t>
            </a:r>
            <a:r>
              <a:rPr lang="en-US" sz="1800" dirty="0"/>
              <a:t> of left tibia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92" y="-23854"/>
            <a:ext cx="10515600" cy="1325563"/>
          </a:xfrm>
        </p:spPr>
        <p:txBody>
          <a:bodyPr/>
          <a:lstStyle/>
          <a:p>
            <a:r>
              <a:rPr lang="sl-SI" dirty="0" err="1"/>
              <a:t>Deformity</a:t>
            </a:r>
            <a:r>
              <a:rPr lang="sl-SI" dirty="0"/>
              <a:t> </a:t>
            </a:r>
            <a:r>
              <a:rPr lang="sl-SI" dirty="0" err="1"/>
              <a:t>analysis</a:t>
            </a:r>
            <a:r>
              <a:rPr lang="sl-SI" dirty="0"/>
              <a:t> – </a:t>
            </a:r>
            <a:r>
              <a:rPr lang="sl-SI" dirty="0" err="1"/>
              <a:t>sagital</a:t>
            </a:r>
            <a:r>
              <a:rPr lang="sl-SI" dirty="0"/>
              <a:t> plane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745" y="1268413"/>
            <a:ext cx="2663739" cy="48382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813" y="3313293"/>
            <a:ext cx="2642950" cy="2690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3674" y="3318301"/>
            <a:ext cx="935906" cy="2685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1148" y="3318301"/>
            <a:ext cx="1051459" cy="26559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2242" y="3313293"/>
            <a:ext cx="1162093" cy="266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9178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612" y="15206"/>
            <a:ext cx="10515600" cy="1325563"/>
          </a:xfrm>
        </p:spPr>
        <p:txBody>
          <a:bodyPr/>
          <a:lstStyle/>
          <a:p>
            <a:r>
              <a:rPr lang="sl-SI" dirty="0" err="1"/>
              <a:t>Deformity</a:t>
            </a:r>
            <a:r>
              <a:rPr lang="sl-SI" dirty="0"/>
              <a:t> </a:t>
            </a:r>
            <a:r>
              <a:rPr lang="sl-SI" dirty="0" err="1"/>
              <a:t>analysis</a:t>
            </a:r>
            <a:r>
              <a:rPr lang="sl-SI" dirty="0"/>
              <a:t> - </a:t>
            </a:r>
            <a:r>
              <a:rPr lang="sl-SI" dirty="0" err="1"/>
              <a:t>torsion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6151" y="6364301"/>
            <a:ext cx="2743200" cy="365125"/>
          </a:xfrm>
        </p:spPr>
        <p:txBody>
          <a:bodyPr/>
          <a:lstStyle/>
          <a:p>
            <a:pPr>
              <a:defRPr/>
            </a:pPr>
            <a:fld id="{AD67C6AA-BBD4-4B8E-8CDE-CF43753245BC}" type="slidenum">
              <a:rPr lang="en-GB" smtClean="0"/>
              <a:pPr>
                <a:defRPr/>
              </a:pPr>
              <a:t>16</a:t>
            </a:fld>
            <a:r>
              <a:rPr lang="sl-SI" dirty="0"/>
              <a:t> / 15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5" y="1682212"/>
            <a:ext cx="3813924" cy="3430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622" y="1422933"/>
            <a:ext cx="4124499" cy="12800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0339" y="1422933"/>
            <a:ext cx="1854340" cy="12585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148" y="3805529"/>
            <a:ext cx="1947154" cy="1176092"/>
          </a:xfrm>
          <a:prstGeom prst="rect">
            <a:avLst/>
          </a:prstGeom>
        </p:spPr>
      </p:pic>
      <p:pic>
        <p:nvPicPr>
          <p:cNvPr id="9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9896631" y="3212553"/>
            <a:ext cx="1198532" cy="3213567"/>
          </a:xfrm>
          <a:prstGeom prst="rect">
            <a:avLst/>
          </a:prstGeom>
        </p:spPr>
      </p:pic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0279997" y="3212553"/>
            <a:ext cx="431800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1163" y="3826902"/>
            <a:ext cx="2078344" cy="11333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1976" y="5073801"/>
            <a:ext cx="1954326" cy="10583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1163" y="5022835"/>
            <a:ext cx="2062975" cy="108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55146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/>
          <p:cNvGrpSpPr/>
          <p:nvPr/>
        </p:nvGrpSpPr>
        <p:grpSpPr>
          <a:xfrm>
            <a:off x="6611719" y="2029134"/>
            <a:ext cx="1712965" cy="4577634"/>
            <a:chOff x="3597329" y="1879599"/>
            <a:chExt cx="1661309" cy="4429124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7329" y="1879599"/>
              <a:ext cx="1661309" cy="4429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4" name="Straight Connector 13"/>
            <p:cNvCxnSpPr/>
            <p:nvPr/>
          </p:nvCxnSpPr>
          <p:spPr bwMode="auto">
            <a:xfrm>
              <a:off x="3887403" y="2238114"/>
              <a:ext cx="420326" cy="3712093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 flipH="1">
              <a:off x="4733690" y="2204864"/>
              <a:ext cx="126342" cy="3748811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3772159" y="4294352"/>
              <a:ext cx="367793" cy="24640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 rot="120000">
              <a:off x="3861557" y="2232629"/>
              <a:ext cx="107936" cy="2061096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3600000" y="2232000"/>
              <a:ext cx="296024" cy="0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3744816" y="4354282"/>
              <a:ext cx="399784" cy="10822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3956055" y="4581128"/>
              <a:ext cx="362534" cy="1362965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3978317" y="4537230"/>
              <a:ext cx="107104" cy="76944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sl-SI" sz="5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  <a:endParaRPr lang="en-US" sz="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788" y="17858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#1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idx="1"/>
          </p:nvPr>
        </p:nvSpPr>
        <p:spPr>
          <a:xfrm>
            <a:off x="1919289" y="1268413"/>
            <a:ext cx="8353425" cy="5040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sl-SI" sz="1800" dirty="0"/>
              <a:t>Tea, 18 </a:t>
            </a:r>
            <a:r>
              <a:rPr lang="sl-SI" sz="1800" dirty="0" err="1"/>
              <a:t>years</a:t>
            </a:r>
            <a:r>
              <a:rPr lang="sl-SI" sz="1800" dirty="0"/>
              <a:t>, </a:t>
            </a:r>
            <a:r>
              <a:rPr lang="sl-SI" sz="1800" dirty="0" err="1"/>
              <a:t>congenital</a:t>
            </a:r>
            <a:r>
              <a:rPr lang="sl-SI" sz="1800" dirty="0"/>
              <a:t> </a:t>
            </a:r>
            <a:r>
              <a:rPr lang="sl-SI" sz="1800" dirty="0" err="1"/>
              <a:t>tibia</a:t>
            </a:r>
            <a:r>
              <a:rPr lang="sl-SI" sz="1800" dirty="0"/>
              <a:t> vara, </a:t>
            </a:r>
            <a:r>
              <a:rPr lang="sl-SI" sz="1800" dirty="0" err="1"/>
              <a:t>short</a:t>
            </a:r>
            <a:r>
              <a:rPr lang="sl-SI" sz="1800" dirty="0"/>
              <a:t> </a:t>
            </a:r>
            <a:r>
              <a:rPr lang="sl-SI" sz="1800" dirty="0" err="1"/>
              <a:t>stature</a:t>
            </a:r>
            <a:r>
              <a:rPr lang="sl-SI" sz="1800" dirty="0"/>
              <a:t>, Turner </a:t>
            </a:r>
            <a:r>
              <a:rPr lang="sl-SI" sz="1800" dirty="0" err="1"/>
              <a:t>syndrome</a:t>
            </a:r>
            <a:endParaRPr lang="en-US" sz="18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407" y="1879600"/>
            <a:ext cx="1476375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277784" y="2053448"/>
            <a:ext cx="821618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cxnSp>
        <p:nvCxnSpPr>
          <p:cNvPr id="44" name="Straight Connector 43"/>
          <p:cNvCxnSpPr/>
          <p:nvPr/>
        </p:nvCxnSpPr>
        <p:spPr bwMode="auto">
          <a:xfrm flipH="1">
            <a:off x="6168719" y="4361454"/>
            <a:ext cx="1129" cy="482360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Isosceles Triangle 60"/>
          <p:cNvSpPr/>
          <p:nvPr/>
        </p:nvSpPr>
        <p:spPr bwMode="auto">
          <a:xfrm rot="21113913">
            <a:off x="8235722" y="4445628"/>
            <a:ext cx="160072" cy="954746"/>
          </a:xfrm>
          <a:prstGeom prst="triangle">
            <a:avLst>
              <a:gd name="adj" fmla="val 0"/>
            </a:avLst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8A3E8D0-EE4B-53E5-F67C-25741F290CCF}"/>
              </a:ext>
            </a:extLst>
          </p:cNvPr>
          <p:cNvGrpSpPr/>
          <p:nvPr/>
        </p:nvGrpSpPr>
        <p:grpSpPr>
          <a:xfrm>
            <a:off x="8560801" y="2017900"/>
            <a:ext cx="1925918" cy="4600100"/>
            <a:chOff x="7856565" y="1923047"/>
            <a:chExt cx="1661309" cy="4429124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6565" y="1923047"/>
              <a:ext cx="1661309" cy="4429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2" name="Straight Connector 51"/>
            <p:cNvCxnSpPr/>
            <p:nvPr/>
          </p:nvCxnSpPr>
          <p:spPr bwMode="auto">
            <a:xfrm>
              <a:off x="8256241" y="2238115"/>
              <a:ext cx="69529" cy="3916981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>
              <a:off x="8169246" y="4446695"/>
              <a:ext cx="519043" cy="1506981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>
              <a:off x="8154076" y="4481792"/>
              <a:ext cx="174113" cy="1506983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Isosceles Triangle 61"/>
            <p:cNvSpPr/>
            <p:nvPr/>
          </p:nvSpPr>
          <p:spPr bwMode="auto">
            <a:xfrm rot="18857313">
              <a:off x="8466357" y="4241043"/>
              <a:ext cx="211165" cy="954746"/>
            </a:xfrm>
            <a:prstGeom prst="triangle">
              <a:avLst>
                <a:gd name="adj" fmla="val 0"/>
              </a:avLst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lang="en-US" sz="24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</p:grpSp>
      <p:pic>
        <p:nvPicPr>
          <p:cNvPr id="64" name="Picture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70051" y="2460313"/>
            <a:ext cx="1812852" cy="384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9970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99" y="0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89558" y="1222838"/>
            <a:ext cx="1778442" cy="4858044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456751" y="1584641"/>
            <a:ext cx="821618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036" y="2186940"/>
            <a:ext cx="2611309" cy="3553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93" y="2186940"/>
            <a:ext cx="3513251" cy="281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6145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745" y="8838"/>
            <a:ext cx="8153400" cy="1143000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#2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1919289" y="1268413"/>
            <a:ext cx="8353425" cy="5040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sl-SI" sz="1800" dirty="0" err="1"/>
              <a:t>Selmani</a:t>
            </a:r>
            <a:r>
              <a:rPr lang="sl-SI" sz="1800" dirty="0"/>
              <a:t> 56 </a:t>
            </a:r>
            <a:r>
              <a:rPr lang="sl-SI" sz="1800" dirty="0" err="1"/>
              <a:t>years</a:t>
            </a:r>
            <a:r>
              <a:rPr lang="sl-SI" sz="1800" dirty="0"/>
              <a:t>, </a:t>
            </a:r>
            <a:r>
              <a:rPr lang="sl-SI" sz="1800" dirty="0" err="1"/>
              <a:t>old</a:t>
            </a:r>
            <a:r>
              <a:rPr lang="sl-SI" sz="1800" dirty="0"/>
              <a:t> </a:t>
            </a:r>
            <a:r>
              <a:rPr lang="sl-SI" sz="1800" dirty="0" err="1"/>
              <a:t>postraumatic</a:t>
            </a:r>
            <a:r>
              <a:rPr lang="sl-SI" sz="1800" dirty="0"/>
              <a:t> </a:t>
            </a:r>
            <a:r>
              <a:rPr lang="sl-SI" sz="1800" dirty="0" err="1"/>
              <a:t>deformity</a:t>
            </a:r>
            <a:r>
              <a:rPr lang="sl-SI" sz="1800" dirty="0"/>
              <a:t> </a:t>
            </a:r>
            <a:r>
              <a:rPr lang="sl-SI" sz="1800" dirty="0" err="1"/>
              <a:t>of</a:t>
            </a:r>
            <a:r>
              <a:rPr lang="sl-SI" sz="1800" dirty="0"/>
              <a:t> </a:t>
            </a:r>
            <a:r>
              <a:rPr lang="sl-SI" sz="1800" dirty="0" err="1"/>
              <a:t>tibia</a:t>
            </a:r>
            <a:r>
              <a:rPr lang="sl-SI" sz="1800" dirty="0"/>
              <a:t>, </a:t>
            </a:r>
            <a:r>
              <a:rPr lang="sl-SI" sz="1800" dirty="0" err="1"/>
              <a:t>ankle</a:t>
            </a:r>
            <a:r>
              <a:rPr lang="sl-SI" sz="1800" dirty="0"/>
              <a:t>/</a:t>
            </a:r>
            <a:r>
              <a:rPr lang="sl-SI" sz="1800" dirty="0" err="1"/>
              <a:t>knee</a:t>
            </a:r>
            <a:r>
              <a:rPr lang="sl-SI" sz="1800" dirty="0"/>
              <a:t> </a:t>
            </a:r>
            <a:r>
              <a:rPr lang="sl-SI" sz="1800" dirty="0" err="1"/>
              <a:t>pain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277" y="1936151"/>
            <a:ext cx="2054487" cy="4436336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978995" y="2236222"/>
            <a:ext cx="701048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133" y="1873373"/>
            <a:ext cx="1077810" cy="44991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37" y="1994539"/>
            <a:ext cx="1524269" cy="20155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2689" y="4226002"/>
            <a:ext cx="1537617" cy="2002419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>
            <a:off x="5446807" y="6122585"/>
            <a:ext cx="144015" cy="72007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>
            <a:off x="5471732" y="4490488"/>
            <a:ext cx="288031" cy="72008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5102258" y="2128473"/>
            <a:ext cx="751828" cy="4039666"/>
            <a:chOff x="3851920" y="2132856"/>
            <a:chExt cx="751828" cy="4039666"/>
          </a:xfrm>
        </p:grpSpPr>
        <p:cxnSp>
          <p:nvCxnSpPr>
            <p:cNvPr id="10" name="Straight Connector 9"/>
            <p:cNvCxnSpPr/>
            <p:nvPr/>
          </p:nvCxnSpPr>
          <p:spPr bwMode="auto">
            <a:xfrm>
              <a:off x="3851920" y="2132856"/>
              <a:ext cx="432048" cy="4032448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 flipH="1">
              <a:off x="4282759" y="4545124"/>
              <a:ext cx="145226" cy="1627398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4387724" y="5972750"/>
              <a:ext cx="216024" cy="184666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sl-SI" sz="1200" dirty="0"/>
                <a:t>75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172877" y="4623011"/>
              <a:ext cx="216024" cy="184666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sl-SI" sz="1200" dirty="0"/>
                <a:t>75</a:t>
              </a:r>
              <a:endParaRPr lang="en-US" sz="1200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2943" y="4292310"/>
            <a:ext cx="1044827" cy="18302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2943" y="2067733"/>
            <a:ext cx="985426" cy="186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7293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Osna razmerja spodnjih udov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444" y="1564388"/>
            <a:ext cx="10515600" cy="4351338"/>
          </a:xfrm>
        </p:spPr>
        <p:txBody>
          <a:bodyPr/>
          <a:lstStyle/>
          <a:p>
            <a:r>
              <a:rPr lang="sl-SI" sz="2400" dirty="0"/>
              <a:t>Uravnotežena obremenitev sklepov</a:t>
            </a:r>
          </a:p>
          <a:p>
            <a:r>
              <a:rPr lang="sl-SI" sz="2400" dirty="0" err="1"/>
              <a:t>Varus</a:t>
            </a:r>
            <a:r>
              <a:rPr lang="sl-SI" sz="2400" dirty="0"/>
              <a:t> „O“ – </a:t>
            </a:r>
            <a:r>
              <a:rPr lang="sl-SI" sz="2400" dirty="0" err="1"/>
              <a:t>valgus</a:t>
            </a:r>
            <a:r>
              <a:rPr lang="sl-SI" sz="2400" dirty="0"/>
              <a:t> „X“</a:t>
            </a:r>
          </a:p>
          <a:p>
            <a:r>
              <a:rPr lang="sl-SI" sz="2400" dirty="0" err="1"/>
              <a:t>Antekurvatum</a:t>
            </a:r>
            <a:r>
              <a:rPr lang="sl-SI" sz="2400" dirty="0"/>
              <a:t> – pro/</a:t>
            </a:r>
            <a:r>
              <a:rPr lang="sl-SI" sz="2400" dirty="0" err="1"/>
              <a:t>rekurvatum</a:t>
            </a:r>
            <a:endParaRPr lang="sl-SI" sz="2400" dirty="0"/>
          </a:p>
          <a:p>
            <a:r>
              <a:rPr lang="sl-SI" sz="2400" dirty="0" err="1"/>
              <a:t>Ekst</a:t>
            </a:r>
            <a:r>
              <a:rPr lang="sl-SI" sz="2400" dirty="0"/>
              <a:t>/</a:t>
            </a:r>
            <a:r>
              <a:rPr lang="sl-SI" sz="2400" dirty="0" err="1"/>
              <a:t>int</a:t>
            </a:r>
            <a:r>
              <a:rPr lang="sl-SI" sz="2400" dirty="0"/>
              <a:t> torzija</a:t>
            </a:r>
            <a:endParaRPr lang="en-US" sz="2400" dirty="0"/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8534400" y="6524626"/>
            <a:ext cx="21336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l-SI" dirty="0"/>
              <a:t>6 / 32 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8876587" y="1132089"/>
            <a:ext cx="2348508" cy="2516677"/>
            <a:chOff x="539750" y="3789363"/>
            <a:chExt cx="2470150" cy="2881312"/>
          </a:xfrm>
        </p:grpSpPr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539750" y="3789363"/>
              <a:ext cx="2470150" cy="2881312"/>
              <a:chOff x="340" y="2387"/>
              <a:chExt cx="1556" cy="1815"/>
            </a:xfrm>
          </p:grpSpPr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" y="2387"/>
                <a:ext cx="631" cy="18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FFFF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" name="Picture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" y="2387"/>
                <a:ext cx="830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FFFF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" name="Rectangle 18"/>
            <p:cNvSpPr>
              <a:spLocks noChangeArrowheads="1"/>
            </p:cNvSpPr>
            <p:nvPr/>
          </p:nvSpPr>
          <p:spPr bwMode="auto">
            <a:xfrm>
              <a:off x="827088" y="3793841"/>
              <a:ext cx="431800" cy="422844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38" y="3429000"/>
            <a:ext cx="1601824" cy="2909434"/>
          </a:xfrm>
          <a:prstGeom prst="rect">
            <a:avLst/>
          </a:prstGeom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730" y="3782316"/>
            <a:ext cx="952383" cy="285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9048241" y="3876547"/>
            <a:ext cx="552959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1187" y="4112275"/>
            <a:ext cx="1395075" cy="189832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605" y="3429000"/>
            <a:ext cx="1506275" cy="291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8711" y="5234356"/>
            <a:ext cx="1854340" cy="125851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9052" y="3245476"/>
            <a:ext cx="1435083" cy="86679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94665" y="3255445"/>
            <a:ext cx="1477627" cy="80576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92849" y="4186181"/>
            <a:ext cx="1461286" cy="79133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25506" y="4186181"/>
            <a:ext cx="1508333" cy="79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72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515" y="24694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#2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716" y="1528976"/>
            <a:ext cx="2142794" cy="481693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 bwMode="auto">
          <a:xfrm flipV="1">
            <a:off x="4096544" y="3788570"/>
            <a:ext cx="498558" cy="9072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>
            <a:off x="4312568" y="4077072"/>
            <a:ext cx="195274" cy="93610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>
            <a:off x="4384576" y="3789040"/>
            <a:ext cx="55240" cy="57606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flipH="1">
            <a:off x="3935760" y="4653136"/>
            <a:ext cx="448816" cy="86409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4384577" y="3861049"/>
            <a:ext cx="123265" cy="1070785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 flipH="1">
            <a:off x="3935760" y="4437112"/>
            <a:ext cx="576064" cy="108012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96544" y="4435134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35</a:t>
            </a:r>
            <a:endParaRPr lang="en-US" sz="1200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243" y="1953403"/>
            <a:ext cx="2890901" cy="401186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7586" y="1175329"/>
            <a:ext cx="1678900" cy="202109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7586" y="3429000"/>
            <a:ext cx="1651648" cy="24644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408444" y="4847680"/>
            <a:ext cx="216024" cy="18466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>
                <a:solidFill>
                  <a:schemeClr val="bg1"/>
                </a:solidFill>
              </a:rPr>
              <a:t>20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87090" y="4184589"/>
            <a:ext cx="216024" cy="18466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>
                <a:solidFill>
                  <a:schemeClr val="bg1"/>
                </a:solidFill>
              </a:rPr>
              <a:t>15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7800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833" y="27842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#3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19289" y="1268413"/>
            <a:ext cx="8353425" cy="5040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sl-SI" sz="1800" dirty="0"/>
              <a:t>Danijel 25 </a:t>
            </a:r>
            <a:r>
              <a:rPr lang="sl-SI" sz="1800" dirty="0" err="1"/>
              <a:t>years</a:t>
            </a:r>
            <a:r>
              <a:rPr lang="sl-SI" sz="1800" dirty="0"/>
              <a:t>, post-</a:t>
            </a:r>
            <a:r>
              <a:rPr lang="sl-SI" sz="1800" dirty="0" err="1"/>
              <a:t>traumatic</a:t>
            </a:r>
            <a:r>
              <a:rPr lang="sl-SI" sz="1800" dirty="0"/>
              <a:t> AVN on LFC, </a:t>
            </a:r>
            <a:r>
              <a:rPr lang="sl-SI" sz="1800" dirty="0" err="1"/>
              <a:t>failure</a:t>
            </a:r>
            <a:r>
              <a:rPr lang="sl-SI" sz="1800" dirty="0"/>
              <a:t> </a:t>
            </a:r>
            <a:r>
              <a:rPr lang="sl-SI" sz="1800" dirty="0" err="1"/>
              <a:t>of</a:t>
            </a:r>
            <a:r>
              <a:rPr lang="sl-SI" sz="1800" dirty="0"/>
              <a:t> </a:t>
            </a:r>
            <a:r>
              <a:rPr lang="sl-SI" sz="1800" dirty="0" err="1"/>
              <a:t>primary</a:t>
            </a:r>
            <a:r>
              <a:rPr lang="sl-SI" sz="1800" dirty="0"/>
              <a:t> ACI </a:t>
            </a:r>
            <a:r>
              <a:rPr lang="sl-SI" sz="1800" dirty="0" err="1"/>
              <a:t>graft</a:t>
            </a:r>
            <a:endParaRPr lang="en-US" sz="1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916832"/>
            <a:ext cx="2633242" cy="442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461" y="2492896"/>
            <a:ext cx="1793897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620" y="1724534"/>
            <a:ext cx="2082197" cy="458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 bwMode="auto">
          <a:xfrm flipH="1">
            <a:off x="7032104" y="2001488"/>
            <a:ext cx="247798" cy="4155928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>
            <a:off x="7032104" y="4149080"/>
            <a:ext cx="191006" cy="2008336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H="1" flipV="1">
            <a:off x="7032104" y="4131520"/>
            <a:ext cx="360040" cy="17561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11583" y="3852905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82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6985754" y="2020153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97</a:t>
            </a:r>
            <a:endParaRPr lang="en-US" sz="1200" dirty="0"/>
          </a:p>
        </p:txBody>
      </p:sp>
      <p:cxnSp>
        <p:nvCxnSpPr>
          <p:cNvPr id="21" name="Straight Connector 20"/>
          <p:cNvCxnSpPr/>
          <p:nvPr/>
        </p:nvCxnSpPr>
        <p:spPr bwMode="auto">
          <a:xfrm flipH="1" flipV="1">
            <a:off x="6917407" y="6148636"/>
            <a:ext cx="210200" cy="1874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 flipH="1">
            <a:off x="7223110" y="2001489"/>
            <a:ext cx="56792" cy="2091687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 flipH="1" flipV="1">
            <a:off x="7022752" y="4082540"/>
            <a:ext cx="432048" cy="52534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 flipH="1" flipV="1">
            <a:off x="6917408" y="1951360"/>
            <a:ext cx="362495" cy="50129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261484" y="4194505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90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6759288" y="5914954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89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 bwMode="auto">
          <a:xfrm flipH="1">
            <a:off x="7184401" y="2020154"/>
            <a:ext cx="216023" cy="248896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>
            <a:off x="7102590" y="2264951"/>
            <a:ext cx="177313" cy="185145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301234" y="3665998"/>
            <a:ext cx="216024" cy="18466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8</a:t>
            </a:r>
            <a:endParaRPr lang="en-US" sz="1200" dirty="0"/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8904000" y="2014906"/>
            <a:ext cx="87224" cy="4222406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07354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759" y="57296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#3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075" y="1178218"/>
            <a:ext cx="1843824" cy="163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309" y="1143000"/>
            <a:ext cx="1839371" cy="163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493" y="3516453"/>
            <a:ext cx="2160488" cy="1961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1143000"/>
            <a:ext cx="2996442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 bwMode="auto">
          <a:xfrm flipH="1">
            <a:off x="2711624" y="1268760"/>
            <a:ext cx="288032" cy="468052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>
            <a:off x="4871864" y="1340768"/>
            <a:ext cx="72008" cy="468052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>
            <a:off x="2927648" y="1268760"/>
            <a:ext cx="72008" cy="4806280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flipH="1">
            <a:off x="2711624" y="3212976"/>
            <a:ext cx="121890" cy="2736304"/>
          </a:xfrm>
          <a:prstGeom prst="line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 bwMode="auto">
          <a:xfrm>
            <a:off x="2846707" y="3212976"/>
            <a:ext cx="76680" cy="2736304"/>
          </a:xfrm>
          <a:prstGeom prst="line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Isosceles Triangle 23"/>
          <p:cNvSpPr/>
          <p:nvPr/>
        </p:nvSpPr>
        <p:spPr bwMode="auto">
          <a:xfrm rot="21480000" flipH="1">
            <a:off x="2784000" y="3057914"/>
            <a:ext cx="72000" cy="917079"/>
          </a:xfrm>
          <a:prstGeom prst="triangle">
            <a:avLst>
              <a:gd name="adj" fmla="val 0"/>
            </a:avLst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6" name="Isosceles Triangle 25"/>
          <p:cNvSpPr/>
          <p:nvPr/>
        </p:nvSpPr>
        <p:spPr bwMode="auto">
          <a:xfrm rot="15540000" flipH="1">
            <a:off x="3123415" y="2704108"/>
            <a:ext cx="72000" cy="917079"/>
          </a:xfrm>
          <a:prstGeom prst="triangle">
            <a:avLst>
              <a:gd name="adj" fmla="val 0"/>
            </a:avLst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45416" y="3244485"/>
            <a:ext cx="216024" cy="18466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sl-SI" sz="1200" dirty="0"/>
              <a:t>9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0199413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754"/>
            <a:ext cx="10515600" cy="1325563"/>
          </a:xfrm>
        </p:spPr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#4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idx="1"/>
          </p:nvPr>
        </p:nvSpPr>
        <p:spPr>
          <a:xfrm>
            <a:off x="1919289" y="1268413"/>
            <a:ext cx="8353425" cy="5040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 err="1"/>
              <a:t>Vesna</a:t>
            </a:r>
            <a:r>
              <a:rPr lang="en-US" sz="1800" dirty="0"/>
              <a:t>, 25 years, </a:t>
            </a:r>
            <a:r>
              <a:rPr lang="sl-SI" sz="1800" dirty="0" err="1"/>
              <a:t>right</a:t>
            </a:r>
            <a:r>
              <a:rPr lang="sl-SI" sz="1800" dirty="0"/>
              <a:t> PF </a:t>
            </a:r>
            <a:r>
              <a:rPr lang="sl-SI" sz="1800" dirty="0" err="1"/>
              <a:t>pain</a:t>
            </a:r>
            <a:r>
              <a:rPr lang="sl-SI" sz="1800" dirty="0"/>
              <a:t>, </a:t>
            </a:r>
            <a:r>
              <a:rPr lang="en-US" sz="1800" dirty="0"/>
              <a:t>torsional mal</a:t>
            </a:r>
            <a:r>
              <a:rPr lang="sl-SI" sz="1800" dirty="0"/>
              <a:t>-</a:t>
            </a:r>
            <a:r>
              <a:rPr lang="en-US" sz="1800" dirty="0" err="1"/>
              <a:t>aligment</a:t>
            </a:r>
            <a:r>
              <a:rPr lang="en-US" sz="1800" dirty="0"/>
              <a:t> </a:t>
            </a:r>
            <a:r>
              <a:rPr lang="sl-SI" sz="1800" dirty="0" err="1"/>
              <a:t>of</a:t>
            </a:r>
            <a:r>
              <a:rPr lang="sl-SI" sz="1800" dirty="0"/>
              <a:t> </a:t>
            </a:r>
            <a:r>
              <a:rPr lang="en-US" sz="1800" dirty="0"/>
              <a:t>femur and tibia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69392" y="4317653"/>
            <a:ext cx="3468618" cy="199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12" y="1840080"/>
            <a:ext cx="1555776" cy="221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437" y="1700808"/>
            <a:ext cx="1268705" cy="471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4734" y="4407672"/>
            <a:ext cx="1584507" cy="1819518"/>
          </a:xfrm>
          <a:prstGeom prst="rect">
            <a:avLst/>
          </a:prstGeom>
        </p:spPr>
      </p:pic>
      <p:pic>
        <p:nvPicPr>
          <p:cNvPr id="9" name="walk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5814" y="1855355"/>
            <a:ext cx="2740372" cy="2055279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40377" y="2092826"/>
            <a:ext cx="920821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89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Case</a:t>
            </a:r>
            <a:r>
              <a:rPr lang="sl-SI" dirty="0"/>
              <a:t> #4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338" y="1268414"/>
            <a:ext cx="1685874" cy="49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236" y="1301906"/>
            <a:ext cx="1944216" cy="49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518754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94" y="23406"/>
            <a:ext cx="10515600" cy="1325563"/>
          </a:xfrm>
        </p:spPr>
        <p:txBody>
          <a:bodyPr/>
          <a:lstStyle/>
          <a:p>
            <a:r>
              <a:rPr lang="en-US" dirty="0"/>
              <a:t>Basics on </a:t>
            </a:r>
            <a:r>
              <a:rPr lang="sl-SI" dirty="0"/>
              <a:t>leg</a:t>
            </a:r>
            <a:r>
              <a:rPr lang="en-US" dirty="0"/>
              <a:t> length equalization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823" y="1268413"/>
            <a:ext cx="7153127" cy="2736651"/>
          </a:xfrm>
        </p:spPr>
        <p:txBody>
          <a:bodyPr/>
          <a:lstStyle/>
          <a:p>
            <a:r>
              <a:rPr lang="en-US" sz="2000" dirty="0"/>
              <a:t>Conservative management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err="1"/>
              <a:t>Epiph</a:t>
            </a:r>
            <a:r>
              <a:rPr lang="sl-SI" sz="2000" dirty="0" err="1"/>
              <a:t>ysodesis</a:t>
            </a:r>
            <a:endParaRPr lang="sl-SI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669" y="1452352"/>
            <a:ext cx="2370442" cy="17147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2277" y="1878998"/>
            <a:ext cx="1978740" cy="10475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1878999"/>
            <a:ext cx="2125947" cy="10475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3167" y="4736573"/>
            <a:ext cx="2839950" cy="145164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75894" y="3550100"/>
            <a:ext cx="11208737" cy="1186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2000" kern="0" dirty="0">
                <a:solidFill>
                  <a:schemeClr val="tx1"/>
                </a:solidFill>
              </a:rPr>
              <a:t>Long bone surgery – shortening vs. elongation</a:t>
            </a:r>
          </a:p>
          <a:p>
            <a:pPr lvl="1"/>
            <a:r>
              <a:rPr lang="en-US" sz="1600" kern="0" dirty="0">
                <a:solidFill>
                  <a:schemeClr val="tx1"/>
                </a:solidFill>
              </a:rPr>
              <a:t>Shortening: cosmetics</a:t>
            </a:r>
            <a:r>
              <a:rPr lang="sl-SI" sz="1600" kern="0" dirty="0">
                <a:solidFill>
                  <a:schemeClr val="tx1"/>
                </a:solidFill>
              </a:rPr>
              <a:t>, </a:t>
            </a:r>
            <a:r>
              <a:rPr lang="en-US" sz="1600" kern="0" dirty="0">
                <a:solidFill>
                  <a:schemeClr val="tx1"/>
                </a:solidFill>
              </a:rPr>
              <a:t>muscle strength slightly below </a:t>
            </a:r>
            <a:r>
              <a:rPr lang="sl-SI" sz="1600" kern="0" dirty="0" err="1">
                <a:solidFill>
                  <a:schemeClr val="tx1"/>
                </a:solidFill>
              </a:rPr>
              <a:t>preOP</a:t>
            </a:r>
            <a:r>
              <a:rPr lang="en-US" sz="1600" kern="0" dirty="0">
                <a:solidFill>
                  <a:schemeClr val="tx1"/>
                </a:solidFill>
              </a:rPr>
              <a:t>, more marked in Q than HAM, no affect ADL</a:t>
            </a:r>
          </a:p>
          <a:p>
            <a:pPr lvl="1"/>
            <a:r>
              <a:rPr lang="en-US" sz="1600" kern="0" dirty="0">
                <a:solidFill>
                  <a:schemeClr val="tx1"/>
                </a:solidFill>
              </a:rPr>
              <a:t>Lengthening: continuous correction, infection, non-union, mal</a:t>
            </a:r>
            <a:r>
              <a:rPr lang="sl-SI" sz="1600" kern="0" dirty="0">
                <a:solidFill>
                  <a:schemeClr val="tx1"/>
                </a:solidFill>
              </a:rPr>
              <a:t>-</a:t>
            </a:r>
            <a:r>
              <a:rPr lang="en-US" sz="1600" kern="0" dirty="0">
                <a:solidFill>
                  <a:schemeClr val="tx1"/>
                </a:solidFill>
              </a:rPr>
              <a:t>union, double time for consolidation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7257" y="4854288"/>
            <a:ext cx="1050322" cy="15988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6120" y="4814267"/>
            <a:ext cx="1188941" cy="15792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7744" y="4854288"/>
            <a:ext cx="1672604" cy="155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18627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612" y="18255"/>
            <a:ext cx="10515600" cy="1325563"/>
          </a:xfrm>
        </p:spPr>
        <p:txBody>
          <a:bodyPr>
            <a:normAutofit/>
          </a:bodyPr>
          <a:lstStyle/>
          <a:p>
            <a:r>
              <a:rPr lang="sl-SI" sz="3200" dirty="0" err="1"/>
              <a:t>Intramedullary</a:t>
            </a:r>
            <a:r>
              <a:rPr lang="sl-SI" sz="3200" dirty="0"/>
              <a:t> </a:t>
            </a:r>
            <a:r>
              <a:rPr lang="sl-SI" sz="3200" dirty="0" err="1"/>
              <a:t>elongation</a:t>
            </a:r>
            <a:r>
              <a:rPr lang="sl-SI" sz="3200" dirty="0"/>
              <a:t> </a:t>
            </a:r>
            <a:r>
              <a:rPr lang="sl-SI" sz="3200" dirty="0" err="1"/>
              <a:t>devices</a:t>
            </a:r>
            <a:endParaRPr lang="sl-SI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sz="2000" dirty="0"/>
              <a:t>mechanically activated nails (ISKD, </a:t>
            </a:r>
            <a:r>
              <a:rPr lang="en-US" sz="2000" dirty="0" err="1"/>
              <a:t>Albizzia</a:t>
            </a:r>
            <a:r>
              <a:rPr lang="en-US" sz="2000" dirty="0"/>
              <a:t>)</a:t>
            </a:r>
            <a:endParaRPr lang="sl-SI" sz="2000" dirty="0"/>
          </a:p>
          <a:p>
            <a:pPr lvl="1"/>
            <a:r>
              <a:rPr lang="en-US" sz="1800" dirty="0"/>
              <a:t>problems  with  the  control  of  distraction</a:t>
            </a:r>
            <a:r>
              <a:rPr lang="sl-SI" sz="1800" dirty="0"/>
              <a:t> </a:t>
            </a:r>
            <a:r>
              <a:rPr lang="en-US" sz="1800" dirty="0"/>
              <a:t>(e.g. runaway nails and </a:t>
            </a:r>
            <a:r>
              <a:rPr lang="en-US" sz="1800" dirty="0" err="1"/>
              <a:t>nondistracting</a:t>
            </a:r>
            <a:r>
              <a:rPr lang="en-US" sz="1800" dirty="0"/>
              <a:t> nails)</a:t>
            </a:r>
            <a:endParaRPr lang="sl-SI" sz="1800" dirty="0"/>
          </a:p>
          <a:p>
            <a:pPr lvl="1"/>
            <a:r>
              <a:rPr lang="sl-SI" sz="1800" dirty="0"/>
              <a:t>d</a:t>
            </a:r>
            <a:r>
              <a:rPr lang="en-US" sz="1800" dirty="0" err="1"/>
              <a:t>ifficulties</a:t>
            </a:r>
            <a:r>
              <a:rPr lang="en-US" sz="1800" dirty="0"/>
              <a:t> and pain with the distraction mechanism</a:t>
            </a:r>
            <a:endParaRPr lang="sl-SI" sz="1800" dirty="0"/>
          </a:p>
          <a:p>
            <a:r>
              <a:rPr lang="en-US" sz="2000" dirty="0"/>
              <a:t>motorized nails (</a:t>
            </a:r>
            <a:r>
              <a:rPr lang="en-US" sz="2000" dirty="0" err="1"/>
              <a:t>Fitbone</a:t>
            </a:r>
            <a:r>
              <a:rPr lang="en-US" sz="2000" dirty="0"/>
              <a:t>)</a:t>
            </a:r>
            <a:endParaRPr lang="sl-SI" sz="2000" dirty="0"/>
          </a:p>
          <a:p>
            <a:pPr lvl="1"/>
            <a:r>
              <a:rPr lang="en-US" sz="1800" dirty="0"/>
              <a:t>isolated cases of  shortening after the planned distraction</a:t>
            </a:r>
          </a:p>
          <a:p>
            <a:pPr lvl="1"/>
            <a:r>
              <a:rPr lang="en-US" sz="1800" dirty="0"/>
              <a:t>corrosion problems </a:t>
            </a:r>
            <a:endParaRPr lang="sl-SI" sz="1800" dirty="0"/>
          </a:p>
          <a:p>
            <a:pPr lvl="1"/>
            <a:r>
              <a:rPr lang="sl-SI" sz="1800" dirty="0"/>
              <a:t>a</a:t>
            </a:r>
            <a:r>
              <a:rPr lang="en-US" sz="1800" dirty="0" err="1"/>
              <a:t>vailability</a:t>
            </a:r>
            <a:r>
              <a:rPr lang="sl-SI" sz="1800" dirty="0"/>
              <a:t> </a:t>
            </a:r>
            <a:r>
              <a:rPr lang="en-US" sz="1800" dirty="0"/>
              <a:t>is limited (restricted number of licenses per country)</a:t>
            </a:r>
            <a:endParaRPr lang="sl-SI" sz="1800" dirty="0"/>
          </a:p>
          <a:p>
            <a:r>
              <a:rPr lang="en-US" sz="2000" dirty="0"/>
              <a:t>magnetically driven nails</a:t>
            </a:r>
            <a:r>
              <a:rPr lang="sl-SI" sz="2000" dirty="0"/>
              <a:t> </a:t>
            </a:r>
            <a:r>
              <a:rPr lang="en-US" sz="2000" dirty="0"/>
              <a:t>(</a:t>
            </a:r>
            <a:r>
              <a:rPr lang="en-US" sz="2000" dirty="0" err="1"/>
              <a:t>Phenix</a:t>
            </a:r>
            <a:r>
              <a:rPr lang="en-US" sz="2000" dirty="0"/>
              <a:t>, </a:t>
            </a:r>
            <a:r>
              <a:rPr lang="en-US" sz="2000" dirty="0" err="1"/>
              <a:t>Precice</a:t>
            </a:r>
            <a:r>
              <a:rPr lang="en-US" sz="2000" dirty="0"/>
              <a:t>)</a:t>
            </a:r>
            <a:endParaRPr lang="sl-SI" sz="2000" dirty="0"/>
          </a:p>
          <a:p>
            <a:pPr lvl="1"/>
            <a:r>
              <a:rPr lang="en-US" sz="1800" dirty="0"/>
              <a:t>handling the magnet and limitations of its use with excessive soft tissue bulk </a:t>
            </a:r>
            <a:r>
              <a:rPr lang="sl-SI" sz="1800" dirty="0"/>
              <a:t>(</a:t>
            </a:r>
            <a:r>
              <a:rPr lang="en-US" sz="1800" dirty="0" err="1"/>
              <a:t>Phenix</a:t>
            </a:r>
            <a:r>
              <a:rPr lang="en-US" sz="1800" dirty="0"/>
              <a:t> nail</a:t>
            </a:r>
            <a:r>
              <a:rPr lang="sl-SI" sz="1800" dirty="0"/>
              <a:t>)</a:t>
            </a:r>
            <a:r>
              <a:rPr lang="en-US" sz="1800" dirty="0"/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630792"/>
            <a:ext cx="1256778" cy="16992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740269"/>
            <a:ext cx="3694162" cy="14802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638909"/>
            <a:ext cx="1111104" cy="172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98160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709518" y="1902232"/>
            <a:ext cx="11233248" cy="3790902"/>
          </a:xfrm>
        </p:spPr>
        <p:txBody>
          <a:bodyPr/>
          <a:lstStyle/>
          <a:p>
            <a:r>
              <a:rPr lang="en-US" sz="2400" dirty="0"/>
              <a:t>PRECICE  nail  (</a:t>
            </a:r>
            <a:r>
              <a:rPr lang="sl-SI" sz="2400" dirty="0" err="1"/>
              <a:t>NuVasive</a:t>
            </a:r>
            <a:r>
              <a:rPr lang="sl-SI" sz="2400" dirty="0"/>
              <a:t>, USA)</a:t>
            </a:r>
          </a:p>
          <a:p>
            <a:r>
              <a:rPr lang="en-US" sz="2400" dirty="0"/>
              <a:t>based  on  magnetically  controlled  distractors</a:t>
            </a:r>
            <a:endParaRPr lang="sl-SI" sz="2400" dirty="0"/>
          </a:p>
          <a:p>
            <a:r>
              <a:rPr lang="en-US" sz="2400" dirty="0"/>
              <a:t>technology already used in</a:t>
            </a:r>
            <a:r>
              <a:rPr lang="sl-SI" sz="2400" dirty="0"/>
              <a:t> </a:t>
            </a:r>
            <a:r>
              <a:rPr lang="en-US" sz="2400" dirty="0"/>
              <a:t>spine surgery to correct</a:t>
            </a:r>
            <a:r>
              <a:rPr lang="sl-SI" sz="2400" dirty="0"/>
              <a:t> </a:t>
            </a:r>
            <a:r>
              <a:rPr lang="en-US" sz="2400" dirty="0" err="1"/>
              <a:t>scol</a:t>
            </a:r>
            <a:r>
              <a:rPr lang="sl-SI" sz="2400" dirty="0"/>
              <a:t>i</a:t>
            </a:r>
            <a:r>
              <a:rPr lang="en-US" sz="2400" dirty="0" err="1"/>
              <a:t>osis</a:t>
            </a:r>
            <a:r>
              <a:rPr lang="en-US" sz="2400" dirty="0"/>
              <a:t> </a:t>
            </a:r>
            <a:r>
              <a:rPr lang="sl-SI" sz="2400" dirty="0"/>
              <a:t>                          </a:t>
            </a:r>
            <a:r>
              <a:rPr lang="en-US" sz="2400" dirty="0"/>
              <a:t>(MAGEC, </a:t>
            </a:r>
            <a:r>
              <a:rPr lang="en-US" sz="2400" dirty="0" err="1"/>
              <a:t>MAGnetic</a:t>
            </a:r>
            <a:r>
              <a:rPr lang="en-US" sz="2400" dirty="0"/>
              <a:t> Expansion Control) </a:t>
            </a:r>
          </a:p>
          <a:p>
            <a:r>
              <a:rPr lang="en-US" sz="2400" dirty="0"/>
              <a:t>can be used for limb lengthening</a:t>
            </a:r>
            <a:r>
              <a:rPr lang="sl-SI" sz="2400" dirty="0"/>
              <a:t> </a:t>
            </a:r>
            <a:r>
              <a:rPr lang="en-US" sz="2400" dirty="0"/>
              <a:t>and shortening</a:t>
            </a:r>
            <a:endParaRPr lang="sl-SI" sz="2400" dirty="0"/>
          </a:p>
          <a:p>
            <a:r>
              <a:rPr lang="en-US" sz="2400" dirty="0"/>
              <a:t>FDA approved in 2011</a:t>
            </a:r>
            <a:r>
              <a:rPr lang="sl-SI" sz="2400" dirty="0"/>
              <a:t>, i</a:t>
            </a:r>
            <a:r>
              <a:rPr lang="en-US" sz="2400" dirty="0"/>
              <a:t>n</a:t>
            </a:r>
            <a:r>
              <a:rPr lang="sl-SI" sz="2400" dirty="0"/>
              <a:t> </a:t>
            </a:r>
            <a:r>
              <a:rPr lang="en-US" sz="2400" dirty="0"/>
              <a:t>Europe</a:t>
            </a:r>
            <a:r>
              <a:rPr lang="sl-SI" sz="2400" dirty="0"/>
              <a:t> </a:t>
            </a:r>
            <a:r>
              <a:rPr lang="en-US" sz="2400" dirty="0"/>
              <a:t>first</a:t>
            </a:r>
            <a:r>
              <a:rPr lang="sl-SI" sz="2400" dirty="0"/>
              <a:t> </a:t>
            </a:r>
            <a:r>
              <a:rPr lang="en-US" sz="2400" dirty="0"/>
              <a:t>used in 2012</a:t>
            </a:r>
            <a:endParaRPr lang="sl-SI" sz="2400" dirty="0"/>
          </a:p>
          <a:p>
            <a:r>
              <a:rPr lang="sl-SI" sz="2400" dirty="0" err="1"/>
              <a:t>Over</a:t>
            </a:r>
            <a:r>
              <a:rPr lang="sl-SI" sz="2400" dirty="0"/>
              <a:t> 9000 </a:t>
            </a:r>
            <a:r>
              <a:rPr lang="sl-SI" sz="2400" dirty="0" err="1"/>
              <a:t>surgeries</a:t>
            </a:r>
            <a:r>
              <a:rPr lang="sl-SI" sz="2400" dirty="0"/>
              <a:t> </a:t>
            </a:r>
            <a:r>
              <a:rPr lang="sl-SI" sz="2400" dirty="0" err="1"/>
              <a:t>world-wide</a:t>
            </a:r>
            <a:endParaRPr lang="sl-SI" sz="2400" dirty="0"/>
          </a:p>
          <a:p>
            <a:r>
              <a:rPr lang="sl-SI" sz="2400" dirty="0" err="1"/>
              <a:t>Reported</a:t>
            </a:r>
            <a:r>
              <a:rPr lang="sl-SI" sz="2400" dirty="0"/>
              <a:t> </a:t>
            </a:r>
            <a:r>
              <a:rPr lang="sl-SI" sz="2400" dirty="0" err="1"/>
              <a:t>usage</a:t>
            </a:r>
            <a:r>
              <a:rPr lang="sl-SI" sz="2400" dirty="0"/>
              <a:t> </a:t>
            </a:r>
            <a:r>
              <a:rPr lang="sl-SI" sz="2400" dirty="0" err="1"/>
              <a:t>from</a:t>
            </a:r>
            <a:r>
              <a:rPr lang="sl-SI" sz="2400" dirty="0"/>
              <a:t> 7 </a:t>
            </a:r>
            <a:r>
              <a:rPr lang="sl-SI" sz="2400" dirty="0" err="1"/>
              <a:t>years</a:t>
            </a:r>
            <a:r>
              <a:rPr lang="sl-SI" sz="2400" dirty="0"/>
              <a:t> </a:t>
            </a:r>
            <a:r>
              <a:rPr lang="sl-SI" sz="2400" dirty="0" err="1"/>
              <a:t>onwards</a:t>
            </a:r>
            <a:endParaRPr lang="sl-SI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PRECICE</a:t>
            </a:r>
            <a:r>
              <a:rPr lang="sl-SI" dirty="0"/>
              <a:t> - </a:t>
            </a:r>
            <a:r>
              <a:rPr lang="en-US" sz="2800" dirty="0"/>
              <a:t>Intramedullary Limb Lengthening System</a:t>
            </a:r>
            <a:endParaRPr lang="sl-SI" sz="2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3501008"/>
            <a:ext cx="2592288" cy="262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96595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Magnetic</a:t>
            </a:r>
            <a:r>
              <a:rPr lang="sl-SI" dirty="0"/>
              <a:t> </a:t>
            </a:r>
            <a:r>
              <a:rPr lang="sl-SI" dirty="0" err="1"/>
              <a:t>mechanism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nail</a:t>
            </a:r>
            <a:r>
              <a:rPr lang="sl-SI" dirty="0"/>
              <a:t> </a:t>
            </a:r>
            <a:r>
              <a:rPr lang="sl-SI" dirty="0" err="1"/>
              <a:t>types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773" y="1690688"/>
            <a:ext cx="3677444" cy="14147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9" y="1513064"/>
            <a:ext cx="1494655" cy="21605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1521552"/>
            <a:ext cx="3293963" cy="21520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897" y="3902124"/>
            <a:ext cx="2694401" cy="2078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552" y="3303387"/>
            <a:ext cx="2952328" cy="322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2466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Procedure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rehabilitation</a:t>
            </a:r>
            <a:endParaRPr lang="sl-SI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1137900" cy="5040312"/>
          </a:xfrm>
        </p:spPr>
        <p:txBody>
          <a:bodyPr/>
          <a:lstStyle/>
          <a:p>
            <a:r>
              <a:rPr lang="en-US" sz="2000" dirty="0"/>
              <a:t>Pre-operative planning</a:t>
            </a:r>
          </a:p>
          <a:p>
            <a:r>
              <a:rPr lang="en-US" sz="2000" dirty="0"/>
              <a:t>Low-energy osteotomy ± acute deformity correction</a:t>
            </a:r>
          </a:p>
          <a:p>
            <a:r>
              <a:rPr lang="en-US" sz="2000" dirty="0"/>
              <a:t>Reaming, nail implantation, locking</a:t>
            </a:r>
          </a:p>
          <a:p>
            <a:r>
              <a:rPr lang="en-US" sz="2000" dirty="0"/>
              <a:t>Distraction testing in OR</a:t>
            </a:r>
          </a:p>
          <a:p>
            <a:r>
              <a:rPr lang="en-US" sz="2000" dirty="0"/>
              <a:t>Touch-toe weight-bearing</a:t>
            </a:r>
          </a:p>
          <a:p>
            <a:r>
              <a:rPr lang="en-US" sz="2000" dirty="0"/>
              <a:t>Elongation with external magnetic device</a:t>
            </a:r>
          </a:p>
          <a:p>
            <a:r>
              <a:rPr lang="en-US" sz="2000" dirty="0"/>
              <a:t>Physiotherapy, bracing</a:t>
            </a:r>
          </a:p>
          <a:p>
            <a:r>
              <a:rPr lang="en-US" sz="2000" dirty="0"/>
              <a:t>Follow-up with radiography</a:t>
            </a:r>
          </a:p>
          <a:p>
            <a:r>
              <a:rPr lang="en-US" sz="2000" dirty="0"/>
              <a:t>Osteotomy consolidation ¾ - full weight-bearing</a:t>
            </a:r>
          </a:p>
          <a:p>
            <a:r>
              <a:rPr lang="en-US" sz="2000" dirty="0"/>
              <a:t>Nail removal – 1-2 years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609" y="2503893"/>
            <a:ext cx="2232248" cy="12478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121" y="1227446"/>
            <a:ext cx="2172415" cy="25528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883140"/>
            <a:ext cx="3962775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1788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err="1"/>
              <a:t>Rastna</a:t>
            </a:r>
            <a:r>
              <a:rPr lang="en-US" sz="3600" dirty="0"/>
              <a:t> </a:t>
            </a:r>
            <a:r>
              <a:rPr lang="en-US" sz="3600" dirty="0" err="1"/>
              <a:t>plošča</a:t>
            </a:r>
            <a:r>
              <a:rPr lang="en-US" sz="3600" dirty="0"/>
              <a:t> (</a:t>
            </a:r>
            <a:r>
              <a:rPr lang="en-US" sz="3600" dirty="0" err="1"/>
              <a:t>fiza</a:t>
            </a:r>
            <a:r>
              <a:rPr lang="en-US" sz="3600" dirty="0"/>
              <a:t>)</a:t>
            </a:r>
            <a:endParaRPr lang="sl-SI" sz="36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27016" y="1325563"/>
            <a:ext cx="10515600" cy="523936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primarno</a:t>
            </a:r>
            <a:r>
              <a:rPr lang="en-US" sz="2400" dirty="0"/>
              <a:t> in </a:t>
            </a:r>
            <a:r>
              <a:rPr lang="en-US" sz="2400" dirty="0" err="1"/>
              <a:t>sekundarno</a:t>
            </a:r>
            <a:r>
              <a:rPr lang="en-US" sz="2400" dirty="0"/>
              <a:t> </a:t>
            </a:r>
            <a:r>
              <a:rPr lang="en-US" sz="2400" dirty="0" err="1"/>
              <a:t>osifikacijsko</a:t>
            </a:r>
            <a:r>
              <a:rPr lang="en-US" sz="2400" dirty="0"/>
              <a:t> </a:t>
            </a:r>
            <a:r>
              <a:rPr lang="en-US" sz="2400" dirty="0" err="1"/>
              <a:t>jedro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endohondralna</a:t>
            </a:r>
            <a:r>
              <a:rPr lang="en-US" sz="2400" dirty="0"/>
              <a:t> </a:t>
            </a:r>
            <a:r>
              <a:rPr lang="en-US" sz="2400" dirty="0" err="1"/>
              <a:t>osifikacija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epifiza</a:t>
            </a:r>
            <a:r>
              <a:rPr lang="en-US" sz="2400" dirty="0"/>
              <a:t> vs. </a:t>
            </a:r>
            <a:r>
              <a:rPr lang="en-US" sz="2400" dirty="0" err="1"/>
              <a:t>apofiza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apofizitis</a:t>
            </a:r>
            <a:r>
              <a:rPr lang="en-US" sz="2400" dirty="0"/>
              <a:t>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zlomi</a:t>
            </a:r>
            <a:r>
              <a:rPr lang="en-US" sz="2400" dirty="0"/>
              <a:t> </a:t>
            </a:r>
            <a:r>
              <a:rPr lang="en-US" sz="2400" dirty="0" err="1"/>
              <a:t>kosti</a:t>
            </a:r>
            <a:r>
              <a:rPr lang="en-US" sz="2400" dirty="0"/>
              <a:t> </a:t>
            </a:r>
            <a:r>
              <a:rPr lang="en-US" sz="2400" dirty="0" err="1"/>
              <a:t>izven</a:t>
            </a:r>
            <a:r>
              <a:rPr lang="en-US" sz="2400" dirty="0"/>
              <a:t> </a:t>
            </a:r>
            <a:r>
              <a:rPr lang="en-US" sz="2400" dirty="0" err="1"/>
              <a:t>rastne</a:t>
            </a:r>
            <a:r>
              <a:rPr lang="en-US" sz="2400" dirty="0"/>
              <a:t> cone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zelena</a:t>
            </a:r>
            <a:r>
              <a:rPr lang="en-US" sz="2400" dirty="0"/>
              <a:t> </a:t>
            </a:r>
            <a:r>
              <a:rPr lang="en-US" sz="2400" dirty="0" err="1"/>
              <a:t>vejica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err="1"/>
              <a:t>velika</a:t>
            </a:r>
            <a:r>
              <a:rPr lang="en-US" sz="2400" dirty="0"/>
              <a:t> </a:t>
            </a:r>
            <a:r>
              <a:rPr lang="en-US" sz="2400" dirty="0" err="1"/>
              <a:t>sposobnost</a:t>
            </a:r>
            <a:r>
              <a:rPr lang="en-US" sz="2400" dirty="0"/>
              <a:t> </a:t>
            </a:r>
            <a:r>
              <a:rPr lang="en-US" sz="2400" dirty="0" err="1"/>
              <a:t>korekcije</a:t>
            </a:r>
            <a:r>
              <a:rPr lang="en-US" sz="2400" dirty="0"/>
              <a:t> </a:t>
            </a:r>
            <a:r>
              <a:rPr lang="en-US" sz="2400" dirty="0" err="1"/>
              <a:t>deformacij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513" y="3327319"/>
            <a:ext cx="1403168" cy="11723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109" y="3349638"/>
            <a:ext cx="1972022" cy="11723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3695" y="4308016"/>
            <a:ext cx="2016904" cy="20169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353" y="918542"/>
            <a:ext cx="1850493" cy="17178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0397" y="873675"/>
            <a:ext cx="1937941" cy="17316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3162" y="2961690"/>
            <a:ext cx="2169418" cy="16079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853" y="2092055"/>
            <a:ext cx="2608949" cy="180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23874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664" y="0"/>
            <a:ext cx="10515600" cy="1325563"/>
          </a:xfrm>
        </p:spPr>
        <p:txBody>
          <a:bodyPr/>
          <a:lstStyle/>
          <a:p>
            <a:r>
              <a:rPr lang="sl-SI" dirty="0"/>
              <a:t>AK 12 </a:t>
            </a:r>
            <a:r>
              <a:rPr lang="sl-SI" dirty="0" err="1"/>
              <a:t>years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67C6AA-BBD4-4B8E-8CDE-CF43753245BC}" type="slidenum">
              <a:rPr lang="en-GB" smtClean="0"/>
              <a:pPr>
                <a:defRPr/>
              </a:pPr>
              <a:t>30</a:t>
            </a:fld>
            <a:r>
              <a:rPr lang="sl-SI" dirty="0"/>
              <a:t> / 12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27051" y="1268413"/>
            <a:ext cx="11137900" cy="1584523"/>
          </a:xfrm>
        </p:spPr>
        <p:txBody>
          <a:bodyPr/>
          <a:lstStyle/>
          <a:p>
            <a:r>
              <a:rPr lang="sl-SI" sz="2000" dirty="0" err="1"/>
              <a:t>Contralateral</a:t>
            </a:r>
            <a:r>
              <a:rPr lang="sl-SI" sz="2000" dirty="0"/>
              <a:t> femur </a:t>
            </a:r>
            <a:r>
              <a:rPr lang="sl-SI" sz="2000" dirty="0" err="1"/>
              <a:t>hyperthophy</a:t>
            </a:r>
            <a:r>
              <a:rPr lang="sl-SI" sz="2000" dirty="0"/>
              <a:t> </a:t>
            </a:r>
            <a:r>
              <a:rPr lang="sl-SI" sz="2000" dirty="0" err="1"/>
              <a:t>neurofibromatosis</a:t>
            </a:r>
            <a:r>
              <a:rPr lang="sl-SI" sz="2000" dirty="0"/>
              <a:t>, no </a:t>
            </a:r>
            <a:r>
              <a:rPr lang="sl-SI" sz="2000" dirty="0" err="1"/>
              <a:t>surgery</a:t>
            </a:r>
            <a:r>
              <a:rPr lang="sl-SI" sz="2000" dirty="0"/>
              <a:t> </a:t>
            </a:r>
            <a:r>
              <a:rPr lang="sl-SI" sz="2000" dirty="0" err="1"/>
              <a:t>possible</a:t>
            </a:r>
            <a:endParaRPr lang="sl-SI" sz="2000" dirty="0"/>
          </a:p>
          <a:p>
            <a:r>
              <a:rPr lang="sl-SI" sz="2000" dirty="0"/>
              <a:t>LLD 6 cm, </a:t>
            </a:r>
            <a:r>
              <a:rPr lang="sl-SI" sz="2000" dirty="0" err="1"/>
              <a:t>short</a:t>
            </a:r>
            <a:r>
              <a:rPr lang="sl-SI" sz="2000" dirty="0"/>
              <a:t> </a:t>
            </a:r>
            <a:r>
              <a:rPr lang="sl-SI" sz="2000" dirty="0" err="1"/>
              <a:t>right</a:t>
            </a:r>
            <a:r>
              <a:rPr lang="sl-SI" sz="2000" dirty="0"/>
              <a:t> femur</a:t>
            </a:r>
          </a:p>
          <a:p>
            <a:r>
              <a:rPr lang="sl-SI" sz="2000" dirty="0" err="1"/>
              <a:t>Antegrade</a:t>
            </a:r>
            <a:r>
              <a:rPr lang="sl-SI" sz="2000" dirty="0"/>
              <a:t> </a:t>
            </a:r>
            <a:r>
              <a:rPr lang="sl-SI" sz="2000" dirty="0" err="1"/>
              <a:t>trochanteric</a:t>
            </a:r>
            <a:r>
              <a:rPr lang="sl-SI" sz="2000" dirty="0"/>
              <a:t> </a:t>
            </a:r>
            <a:r>
              <a:rPr lang="sl-SI" sz="2000" dirty="0" err="1"/>
              <a:t>femoral</a:t>
            </a:r>
            <a:r>
              <a:rPr lang="sl-SI" sz="2000" dirty="0"/>
              <a:t> </a:t>
            </a:r>
            <a:r>
              <a:rPr lang="sl-SI" sz="2000" dirty="0" err="1"/>
              <a:t>nail</a:t>
            </a:r>
            <a:r>
              <a:rPr lang="sl-SI" sz="2000" dirty="0"/>
              <a:t> 10.7 mm</a:t>
            </a:r>
          </a:p>
          <a:p>
            <a:r>
              <a:rPr lang="sl-SI" sz="2000" dirty="0" err="1"/>
              <a:t>Surgery</a:t>
            </a:r>
            <a:r>
              <a:rPr lang="sl-SI" sz="2000" dirty="0"/>
              <a:t> 4/12/2017, </a:t>
            </a:r>
            <a:r>
              <a:rPr lang="sl-SI" sz="2000" dirty="0" err="1"/>
              <a:t>elongation</a:t>
            </a:r>
            <a:r>
              <a:rPr lang="sl-SI" sz="2000" dirty="0"/>
              <a:t> </a:t>
            </a:r>
            <a:r>
              <a:rPr lang="sl-SI" sz="2000" dirty="0" err="1"/>
              <a:t>finished</a:t>
            </a:r>
            <a:r>
              <a:rPr lang="sl-SI" sz="2000" dirty="0"/>
              <a:t> 26/2/2018, </a:t>
            </a:r>
            <a:r>
              <a:rPr lang="sl-SI" sz="2000" dirty="0" err="1"/>
              <a:t>consolidation</a:t>
            </a:r>
            <a:r>
              <a:rPr lang="sl-SI" sz="2000" dirty="0"/>
              <a:t> 31/8/2018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3070728"/>
            <a:ext cx="1097376" cy="3198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921" y="3059716"/>
            <a:ext cx="1157504" cy="3209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07" y="3010346"/>
            <a:ext cx="2993828" cy="33145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848" y="3018396"/>
            <a:ext cx="1251004" cy="32908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09" y="3013917"/>
            <a:ext cx="1387071" cy="330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406310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846" y="30239"/>
            <a:ext cx="10515600" cy="1325563"/>
          </a:xfrm>
        </p:spPr>
        <p:txBody>
          <a:bodyPr/>
          <a:lstStyle/>
          <a:p>
            <a:r>
              <a:rPr lang="sl-SI" dirty="0"/>
              <a:t>LH male 18 </a:t>
            </a:r>
            <a:r>
              <a:rPr lang="sl-SI" dirty="0" err="1"/>
              <a:t>years</a:t>
            </a:r>
            <a:endParaRPr lang="sl-SI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27051" y="1268413"/>
            <a:ext cx="11137900" cy="1517605"/>
          </a:xfrm>
        </p:spPr>
        <p:txBody>
          <a:bodyPr>
            <a:normAutofit lnSpcReduction="10000"/>
          </a:bodyPr>
          <a:lstStyle/>
          <a:p>
            <a:r>
              <a:rPr lang="sl-SI" sz="2000" dirty="0" err="1"/>
              <a:t>Left</a:t>
            </a:r>
            <a:r>
              <a:rPr lang="sl-SI" sz="2000" dirty="0"/>
              <a:t> femur </a:t>
            </a:r>
            <a:r>
              <a:rPr lang="sl-SI" sz="2000" dirty="0" err="1"/>
              <a:t>hypertrophy</a:t>
            </a:r>
            <a:r>
              <a:rPr lang="sl-SI" sz="2000" dirty="0"/>
              <a:t> </a:t>
            </a:r>
            <a:r>
              <a:rPr lang="sl-SI" sz="2000" dirty="0" err="1"/>
              <a:t>due</a:t>
            </a:r>
            <a:r>
              <a:rPr lang="sl-SI" sz="2000" dirty="0"/>
              <a:t> to Mb </a:t>
            </a:r>
            <a:r>
              <a:rPr lang="sl-SI" sz="2000" dirty="0" err="1"/>
              <a:t>Pethes</a:t>
            </a:r>
            <a:endParaRPr lang="sl-SI" sz="2000" dirty="0"/>
          </a:p>
          <a:p>
            <a:r>
              <a:rPr lang="sl-SI" sz="2000" dirty="0"/>
              <a:t>LLD 4 cm, </a:t>
            </a:r>
            <a:r>
              <a:rPr lang="sl-SI" sz="2000" dirty="0" err="1"/>
              <a:t>short</a:t>
            </a:r>
            <a:r>
              <a:rPr lang="sl-SI" sz="2000" dirty="0"/>
              <a:t> </a:t>
            </a:r>
            <a:r>
              <a:rPr lang="sl-SI" sz="2000" dirty="0" err="1"/>
              <a:t>right</a:t>
            </a:r>
            <a:r>
              <a:rPr lang="sl-SI" sz="2000" dirty="0"/>
              <a:t> femur</a:t>
            </a:r>
          </a:p>
          <a:p>
            <a:r>
              <a:rPr lang="sl-SI" sz="2000" dirty="0" err="1"/>
              <a:t>Retrograde</a:t>
            </a:r>
            <a:r>
              <a:rPr lang="sl-SI" sz="2000" dirty="0"/>
              <a:t> </a:t>
            </a:r>
            <a:r>
              <a:rPr lang="sl-SI" sz="2000" dirty="0" err="1"/>
              <a:t>trochanteric</a:t>
            </a:r>
            <a:r>
              <a:rPr lang="sl-SI" sz="2000" dirty="0"/>
              <a:t> </a:t>
            </a:r>
            <a:r>
              <a:rPr lang="sl-SI" sz="2000" dirty="0" err="1"/>
              <a:t>nail</a:t>
            </a:r>
            <a:r>
              <a:rPr lang="sl-SI" sz="2000" dirty="0"/>
              <a:t> 12.5 </a:t>
            </a:r>
            <a:r>
              <a:rPr lang="sl-SI" sz="2000" dirty="0" err="1"/>
              <a:t>with</a:t>
            </a:r>
            <a:r>
              <a:rPr lang="sl-SI" sz="2000" dirty="0"/>
              <a:t> </a:t>
            </a:r>
            <a:r>
              <a:rPr lang="sl-SI" sz="2000" dirty="0" err="1"/>
              <a:t>acute</a:t>
            </a:r>
            <a:r>
              <a:rPr lang="sl-SI" sz="2000" dirty="0"/>
              <a:t> </a:t>
            </a:r>
            <a:r>
              <a:rPr lang="sl-SI" sz="2000" dirty="0" err="1"/>
              <a:t>distal</a:t>
            </a:r>
            <a:r>
              <a:rPr lang="sl-SI" sz="2000" dirty="0"/>
              <a:t> femur </a:t>
            </a:r>
            <a:r>
              <a:rPr lang="sl-SI" sz="2000" dirty="0" err="1"/>
              <a:t>varisation</a:t>
            </a:r>
            <a:endParaRPr lang="sl-SI" sz="2000" dirty="0"/>
          </a:p>
          <a:p>
            <a:r>
              <a:rPr lang="sl-SI" sz="2000" dirty="0" err="1"/>
              <a:t>Surgery</a:t>
            </a:r>
            <a:r>
              <a:rPr lang="sl-SI" sz="2000" dirty="0"/>
              <a:t> 23/10/2017, </a:t>
            </a:r>
            <a:r>
              <a:rPr lang="sl-SI" sz="2000" dirty="0" err="1"/>
              <a:t>elongation</a:t>
            </a:r>
            <a:r>
              <a:rPr lang="sl-SI" sz="2000" dirty="0"/>
              <a:t> </a:t>
            </a:r>
            <a:r>
              <a:rPr lang="sl-SI" sz="2000" dirty="0" err="1"/>
              <a:t>finished</a:t>
            </a:r>
            <a:r>
              <a:rPr lang="sl-SI" sz="2000" dirty="0"/>
              <a:t> 1/12/2017, </a:t>
            </a:r>
            <a:r>
              <a:rPr lang="sl-SI" sz="2000" dirty="0" err="1"/>
              <a:t>consolidation</a:t>
            </a:r>
            <a:r>
              <a:rPr lang="sl-SI" sz="2000" dirty="0"/>
              <a:t> 23/4/2018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140" y="3140968"/>
            <a:ext cx="1793306" cy="31749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838" y="3149369"/>
            <a:ext cx="1315892" cy="24981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167851"/>
            <a:ext cx="3215461" cy="20882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50" y="3140968"/>
            <a:ext cx="992078" cy="32522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752" y="3140968"/>
            <a:ext cx="1852654" cy="3284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66072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410" y="0"/>
            <a:ext cx="10515600" cy="1325563"/>
          </a:xfrm>
        </p:spPr>
        <p:txBody>
          <a:bodyPr/>
          <a:lstStyle/>
          <a:p>
            <a:r>
              <a:rPr lang="sl-SI" dirty="0" err="1"/>
              <a:t>Serious</a:t>
            </a:r>
            <a:r>
              <a:rPr lang="sl-SI" dirty="0"/>
              <a:t> </a:t>
            </a:r>
            <a:r>
              <a:rPr lang="sl-SI" dirty="0" err="1"/>
              <a:t>adverse</a:t>
            </a:r>
            <a:r>
              <a:rPr lang="sl-SI" dirty="0"/>
              <a:t> </a:t>
            </a:r>
            <a:r>
              <a:rPr lang="sl-SI" dirty="0" err="1"/>
              <a:t>events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587" y="1758106"/>
            <a:ext cx="2430044" cy="24899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1" y="1746709"/>
            <a:ext cx="1647162" cy="46096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43" y="1767158"/>
            <a:ext cx="990250" cy="24066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22" y="1779856"/>
            <a:ext cx="1006846" cy="24066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952" y="1797350"/>
            <a:ext cx="1381502" cy="30718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4247382"/>
            <a:ext cx="1841145" cy="2260359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27051" y="1268413"/>
            <a:ext cx="11137900" cy="1584523"/>
          </a:xfrm>
        </p:spPr>
        <p:txBody>
          <a:bodyPr/>
          <a:lstStyle/>
          <a:p>
            <a:r>
              <a:rPr lang="sl-SI" sz="2000" dirty="0"/>
              <a:t>AF male 15 </a:t>
            </a:r>
            <a:r>
              <a:rPr lang="sl-SI" sz="2000" dirty="0" err="1"/>
              <a:t>years</a:t>
            </a:r>
            <a:r>
              <a:rPr lang="sl-SI" sz="2000" dirty="0"/>
              <a:t>, </a:t>
            </a:r>
            <a:r>
              <a:rPr lang="sl-SI" sz="2000" dirty="0" err="1"/>
              <a:t>left</a:t>
            </a:r>
            <a:r>
              <a:rPr lang="sl-SI" sz="2000" dirty="0"/>
              <a:t> leg </a:t>
            </a:r>
            <a:r>
              <a:rPr lang="sl-SI" sz="2000" dirty="0" err="1"/>
              <a:t>congenital</a:t>
            </a:r>
            <a:r>
              <a:rPr lang="sl-SI" sz="2000" dirty="0"/>
              <a:t> </a:t>
            </a:r>
            <a:r>
              <a:rPr lang="sl-SI" sz="2000" dirty="0" err="1"/>
              <a:t>deformity</a:t>
            </a:r>
            <a:r>
              <a:rPr lang="sl-SI" sz="2000" dirty="0"/>
              <a:t>, LLD 5 cm </a:t>
            </a:r>
            <a:r>
              <a:rPr lang="sl-SI" sz="2000" dirty="0" err="1"/>
              <a:t>short</a:t>
            </a:r>
            <a:r>
              <a:rPr lang="sl-SI" sz="2000" dirty="0"/>
              <a:t> </a:t>
            </a:r>
            <a:r>
              <a:rPr lang="sl-SI" sz="2000" dirty="0" err="1"/>
              <a:t>left</a:t>
            </a:r>
            <a:r>
              <a:rPr lang="sl-SI" sz="2000" dirty="0"/>
              <a:t> femur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403684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95E97-CE5F-DB25-8837-A553D99CE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9040-D71D-4BD1-4024-9EB2AF0E7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781" y="30138"/>
            <a:ext cx="10515600" cy="1325563"/>
          </a:xfrm>
        </p:spPr>
        <p:txBody>
          <a:bodyPr/>
          <a:lstStyle/>
          <a:p>
            <a:r>
              <a:rPr lang="en-US" dirty="0"/>
              <a:t>Femur or tibia OT for patellar instability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CB73B-A4A8-9859-F14C-6DADADED5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/>
              <a:t>2-3% of </a:t>
            </a:r>
            <a:r>
              <a:rPr lang="en-US" sz="2000" dirty="0" err="1"/>
              <a:t>PFI</a:t>
            </a:r>
            <a:r>
              <a:rPr lang="en-US" sz="2000" dirty="0"/>
              <a:t> surgeries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000" dirty="0"/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 err="1"/>
              <a:t>Varisation</a:t>
            </a:r>
            <a:r>
              <a:rPr lang="en-US" sz="2000" dirty="0"/>
              <a:t> DFO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9 studies 147 knees, long-leg weightbearing radiographs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 err="1"/>
              <a:t>LDFA</a:t>
            </a:r>
            <a:r>
              <a:rPr lang="en-US" sz="1600" dirty="0"/>
              <a:t> increased from 81.98 ± 2.59 </a:t>
            </a:r>
            <a:r>
              <a:rPr lang="en-US" sz="1600" dirty="0" err="1"/>
              <a:t>pre-OP</a:t>
            </a:r>
            <a:r>
              <a:rPr lang="en-US" sz="1600" dirty="0"/>
              <a:t> to 89.05 ± 1.91 </a:t>
            </a:r>
            <a:r>
              <a:rPr lang="en-US" sz="1600" dirty="0" err="1"/>
              <a:t>post-OP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mechanical axis alignment was corrected from 6.44 ± 2.17 </a:t>
            </a:r>
            <a:r>
              <a:rPr lang="en-US" sz="1600" dirty="0" err="1"/>
              <a:t>pre-OP</a:t>
            </a:r>
            <a:r>
              <a:rPr lang="en-US" sz="1600" dirty="0"/>
              <a:t> to 0.27 ± 2.30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Goal physiological neutral alignment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Relative indication 5º, absolute indication 10º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 err="1"/>
              <a:t>Derotation</a:t>
            </a:r>
            <a:r>
              <a:rPr lang="en-US" sz="2000" dirty="0"/>
              <a:t> femur and/or tibia OT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Cut-off depends on CT (or MRI) measurement protocols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Incidence pediatric ~10-50%, adults 1%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Femoral IT &gt; 25, Tibia ET &gt; 30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9EC7D-E9B0-667D-E6FB-31E66D6C93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33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0DE3C2-8477-9C82-ED8E-691A8E305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772" y="1595413"/>
            <a:ext cx="3516455" cy="12964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6C23C8-5A46-F420-B845-829B3C0C0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897" y="1374768"/>
            <a:ext cx="2905146" cy="2381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11997C-4115-3B1B-1FD9-1339C3364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96" y="1807472"/>
            <a:ext cx="3041800" cy="12640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C356D2-D3BF-3D38-92B4-17FC6F83B8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89" y="5661244"/>
            <a:ext cx="1355026" cy="8818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9E7E19-2D2D-7040-B89C-BC52A91891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661244"/>
            <a:ext cx="1411358" cy="8734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4FD9259-8DBE-89F4-1109-4E3BC92231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172" y="5522278"/>
            <a:ext cx="5291850" cy="8943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C7F2F7D-1A92-A231-F0FB-46235EBD78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0176" y="4091985"/>
            <a:ext cx="2885846" cy="132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5132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67A87-2525-84CE-EA82-AC354D609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E01E60-E62C-F4F7-D16B-7A029C1C4EB9}"/>
              </a:ext>
            </a:extLst>
          </p:cNvPr>
          <p:cNvSpPr txBox="1">
            <a:spLocks/>
          </p:cNvSpPr>
          <p:nvPr/>
        </p:nvSpPr>
        <p:spPr bwMode="auto">
          <a:xfrm>
            <a:off x="527051" y="1268412"/>
            <a:ext cx="11137900" cy="322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endParaRPr lang="en-US" sz="2000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kern="0" dirty="0">
                <a:solidFill>
                  <a:schemeClr val="tx1"/>
                </a:solidFill>
              </a:rPr>
              <a:t>Knee valgus											→ increase Q angle extension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kern="0" dirty="0">
                <a:solidFill>
                  <a:schemeClr val="tx1"/>
                </a:solidFill>
              </a:rPr>
              <a:t>Internal femoral torsion (anteversion)								→ increase Q angle flexion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kern="0" dirty="0">
                <a:solidFill>
                  <a:schemeClr val="tx1"/>
                </a:solidFill>
              </a:rPr>
              <a:t>Internal femoral torsion and/or external tibial torsion						→ inward patella compensate for foot progression angle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kern="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800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kern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1AE825-C923-FAC8-FC3D-835AD0A58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49" y="39888"/>
            <a:ext cx="10515600" cy="1325563"/>
          </a:xfrm>
        </p:spPr>
        <p:txBody>
          <a:bodyPr/>
          <a:lstStyle/>
          <a:p>
            <a:r>
              <a:rPr lang="en-US" dirty="0"/>
              <a:t>Axial and torsional influence on patella</a:t>
            </a:r>
            <a:endParaRPr lang="sl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D7960-EB50-4BE3-2690-BC815F2BF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34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0B164F-835A-4018-27F6-436D65B7C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1537629"/>
            <a:ext cx="1883429" cy="22580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C740C2-2E37-B84E-45DD-EF7A01502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1537629"/>
            <a:ext cx="2821694" cy="10154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438CF3-D485-CA73-BFC5-B2F52AB74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06" y="4261161"/>
            <a:ext cx="1125466" cy="20463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2451B2-0E25-0969-83AB-945FF1684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065" y="4259407"/>
            <a:ext cx="1107174" cy="20555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B5DA06C-94D3-0A6E-E2C0-BB97CDFECC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38" y="4259407"/>
            <a:ext cx="1097832" cy="20555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1ED51EB-A143-9A50-3B0B-ED6B985F4D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472" y="4256555"/>
            <a:ext cx="1452834" cy="20958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546CAB-DD2D-842A-7347-05AC5F5D94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111" y="4261161"/>
            <a:ext cx="1974502" cy="20463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9E2C36-6BEC-73BF-33A4-0C0AECA617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16" y="4256555"/>
            <a:ext cx="2713511" cy="205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57064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1E63B-A8A6-A891-EB26-F6CFF950E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41A2-2DE4-5352-3494-42EF9C23F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176" y="20924"/>
            <a:ext cx="10515600" cy="1325563"/>
          </a:xfrm>
        </p:spPr>
        <p:txBody>
          <a:bodyPr/>
          <a:lstStyle/>
          <a:p>
            <a:r>
              <a:rPr lang="en-US" dirty="0"/>
              <a:t>Imaging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4B0FF-F5AE-3308-C1FD-8FA599032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426" y="1346487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/>
              <a:t>Long-leg bilateral AP standing radiographs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CAUTION - patella forward view in torsional deformities or </a:t>
            </a:r>
            <a:r>
              <a:rPr lang="en-US" sz="1600" dirty="0" err="1"/>
              <a:t>PFI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Alternatives – condyles AP, hip forward, ankle forward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/>
              <a:t>CT whole legs bilateral hip-knee-ankle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Waidelich protocol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49B8B-02B9-1C5A-BF03-2B2A91AFBB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35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37DC0D-7E68-F635-414E-BAF0849BF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424" y="2706852"/>
            <a:ext cx="3246602" cy="3601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B2B368-3E97-F507-83DD-7B0869541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109820"/>
            <a:ext cx="2160240" cy="3275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243AF4-F93F-3827-A3FF-AE290A002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544" y="1694149"/>
            <a:ext cx="3492362" cy="9359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9B024D-2B1E-612A-EDEC-1B47690531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74" y="2941664"/>
            <a:ext cx="3635400" cy="8993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F1BCAB-5B9B-EA10-08EE-C9201D87FB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41" y="3841038"/>
            <a:ext cx="3246602" cy="216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2181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38D55-FD9D-FC4C-9769-9AD059096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FF0F6-5A4D-2C20-B0CE-A4A5FE8AB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170" y="0"/>
            <a:ext cx="10515600" cy="1325563"/>
          </a:xfrm>
        </p:spPr>
        <p:txBody>
          <a:bodyPr/>
          <a:lstStyle/>
          <a:p>
            <a:r>
              <a:rPr lang="en-US" dirty="0"/>
              <a:t>Tips &amp; tricks about osteotomies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70E5B8-AE0B-23B2-8B20-EA802FA3A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/>
              <a:t>Preoperative planning!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18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 err="1"/>
              <a:t>Varisative</a:t>
            </a:r>
            <a:r>
              <a:rPr lang="en-US" sz="2000" dirty="0"/>
              <a:t> DFO (or HTO)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Medial closed wedge (or lateral open wedge) plate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Retrograde femoral nail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Concomitant external distal femur </a:t>
            </a:r>
            <a:r>
              <a:rPr lang="en-US" sz="1600" dirty="0" err="1"/>
              <a:t>derotation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PF instability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Arthroscopy, </a:t>
            </a:r>
            <a:r>
              <a:rPr lang="en-US" sz="1600" dirty="0" err="1"/>
              <a:t>MPFL</a:t>
            </a:r>
            <a:r>
              <a:rPr lang="en-US" sz="1600" dirty="0"/>
              <a:t> recon, lateral release or elongation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000" dirty="0" err="1"/>
              <a:t>Derotation</a:t>
            </a:r>
            <a:r>
              <a:rPr lang="en-US" sz="2000" dirty="0"/>
              <a:t> OT of femur and/or tibia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Subtrochanteric or supracondylar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Tibia (</a:t>
            </a:r>
            <a:r>
              <a:rPr lang="en-US" sz="1600" dirty="0" err="1"/>
              <a:t>prox</a:t>
            </a:r>
            <a:r>
              <a:rPr lang="en-US" sz="1600" dirty="0"/>
              <a:t> 1/3), fibula (</a:t>
            </a:r>
            <a:r>
              <a:rPr lang="en-US" sz="1600" dirty="0" err="1"/>
              <a:t>dist</a:t>
            </a:r>
            <a:r>
              <a:rPr lang="en-US" sz="1600" dirty="0"/>
              <a:t> 1/3)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Nail vs. plate vs. ex-fixator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PF </a:t>
            </a:r>
            <a:r>
              <a:rPr lang="en-US" sz="1600" dirty="0" err="1"/>
              <a:t>maltracking</a:t>
            </a:r>
            <a:r>
              <a:rPr lang="en-US" sz="1600" dirty="0"/>
              <a:t> or lateral hyper-pressure syndrome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Usually no arthroscopy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Lateral release or elongation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/>
              <a:t>Anterior tibial preventive fasciotomy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sz="18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67ABB-63A2-8B4A-8548-70A53E4779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36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08FE37-BB30-C11E-D238-6D1905385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844" y="3803962"/>
            <a:ext cx="2966223" cy="1540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D28246-252B-3F09-DBFA-0BB7134E3B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844" y="1194843"/>
            <a:ext cx="1387208" cy="22558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C3200D-21AA-018F-E824-8CA4B7A29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731" y="2184079"/>
            <a:ext cx="2008747" cy="323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52313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50B37-4491-DA78-B978-5AEBBCFB2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F3C3-BF9E-3D03-52F6-38BF774F8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4147"/>
            <a:ext cx="10871200" cy="1143000"/>
          </a:xfrm>
        </p:spPr>
        <p:txBody>
          <a:bodyPr/>
          <a:lstStyle/>
          <a:p>
            <a:r>
              <a:rPr lang="en-US" dirty="0"/>
              <a:t>Case #1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D4389-63D9-96CB-E644-12DC15E3E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976" y="105361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/>
              <a:t>Petra </a:t>
            </a:r>
            <a:r>
              <a:rPr lang="en-US" sz="2200" dirty="0" err="1"/>
              <a:t>19Y</a:t>
            </a:r>
            <a:r>
              <a:rPr lang="en-US" sz="2200" dirty="0"/>
              <a:t>, bilateral PF instability (R&gt;L), history of Mb Pethes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/>
              <a:t>Arthroscopic debridement, medial closed DFO, lateral release + </a:t>
            </a:r>
            <a:r>
              <a:rPr lang="en-US" sz="2200" dirty="0" err="1"/>
              <a:t>MPFL</a:t>
            </a:r>
            <a:r>
              <a:rPr lang="en-US" sz="2200" dirty="0"/>
              <a:t> (</a:t>
            </a:r>
            <a:r>
              <a:rPr lang="en-US" sz="2200" dirty="0" err="1"/>
              <a:t>gracilis</a:t>
            </a:r>
            <a:r>
              <a:rPr lang="en-US" sz="22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8FC6F-B7BD-CE07-74EF-4C309BACB3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37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5D53DA-20DC-4844-266D-2A6B08F66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7" y="2780929"/>
            <a:ext cx="3174365" cy="26708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92EE00-49CF-56F1-77B5-856EEAAD3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212976"/>
            <a:ext cx="3174365" cy="18793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4F1BFB-1EEA-FAF0-A2E6-1C6E6D90A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3310" y="1889250"/>
            <a:ext cx="1933376" cy="42378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821904-84E5-1146-4679-1671DEEFB0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384" y="2035252"/>
            <a:ext cx="1834199" cy="416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8347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BD890-E194-6992-B54F-A09C2779F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15F40-A1B4-8617-5DDC-9BC0B7E8B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49" y="39704"/>
            <a:ext cx="10515600" cy="1325563"/>
          </a:xfrm>
        </p:spPr>
        <p:txBody>
          <a:bodyPr/>
          <a:lstStyle/>
          <a:p>
            <a:r>
              <a:rPr lang="en-US" dirty="0"/>
              <a:t>Case #2</a:t>
            </a:r>
            <a:endParaRPr lang="sl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F72218-45BD-300F-ED74-CBE45F068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38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8D213D-2CD1-95A1-CDDF-9C7F685932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780" y="2297947"/>
            <a:ext cx="1484690" cy="18677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B50ABD4-1262-69CB-BA99-4F823F2D80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900" y="4459336"/>
            <a:ext cx="924843" cy="198705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BC61BD8-127E-EB19-ABFF-72E9AB918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299" y="4475884"/>
            <a:ext cx="1290842" cy="19018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F1CD5FA-7575-53D6-E468-D3DC4BF8D0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1772" y="4429621"/>
            <a:ext cx="1116488" cy="19870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89A4945-CD37-E277-2094-C5B7160266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9465" y="3340341"/>
            <a:ext cx="1929478" cy="30735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5B77384-5778-3E81-DD5E-7E1829C8CD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800" y="2274967"/>
            <a:ext cx="1941010" cy="307357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557C8B4-48A1-3D8B-1A0F-F574172E7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1" y="1268413"/>
            <a:ext cx="11137900" cy="504031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/>
              <a:t>Tjan </a:t>
            </a:r>
            <a:r>
              <a:rPr lang="en-US" sz="2200" dirty="0" err="1"/>
              <a:t>16Y</a:t>
            </a:r>
            <a:r>
              <a:rPr lang="en-US" sz="2200" dirty="0"/>
              <a:t>, post-traumatic distal femur epiphysiodesis, valgus in extension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 err="1"/>
              <a:t>Varisative</a:t>
            </a:r>
            <a:r>
              <a:rPr lang="en-US" sz="2200" dirty="0"/>
              <a:t> supracondylar OT, retrograde </a:t>
            </a:r>
            <a:r>
              <a:rPr lang="en-US" sz="2200" dirty="0" err="1"/>
              <a:t>IMN</a:t>
            </a:r>
            <a:r>
              <a:rPr lang="en-US" sz="2200" dirty="0"/>
              <a:t>, lateral release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56C2A7-881E-2F16-A807-5FF47D7D38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5538" y="4475884"/>
            <a:ext cx="1290842" cy="20028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711312-0EC1-7422-C266-50DD3ED5CB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2683" y="2274967"/>
            <a:ext cx="1392319" cy="19068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813336-3A73-ADBF-CDEF-3BFA43B391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46588" y="2274967"/>
            <a:ext cx="14287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19657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E8039-5966-DC28-CCE3-5E505B5DD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F8E64-3BDA-330B-8984-D8E2EB2A7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30" y="322"/>
            <a:ext cx="10515600" cy="1325563"/>
          </a:xfrm>
        </p:spPr>
        <p:txBody>
          <a:bodyPr/>
          <a:lstStyle/>
          <a:p>
            <a:r>
              <a:rPr lang="en-US" dirty="0"/>
              <a:t>Case #3</a:t>
            </a:r>
            <a:endParaRPr lang="sl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3A4AE1-43DE-94BE-9A69-6683E836A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39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5" name="MOV04953">
            <a:hlinkClick r:id="" action="ppaction://media"/>
            <a:extLst>
              <a:ext uri="{FF2B5EF4-FFF2-40B4-BE49-F238E27FC236}">
                <a16:creationId xmlns:a16="http://schemas.microsoft.com/office/drawing/2014/main" id="{58CFA82C-7BF7-948E-D391-82D4BA78EE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9416" y="2708920"/>
            <a:ext cx="4392488" cy="3294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127CCC-72DB-E644-B00A-FCB40AC108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918" y="2688474"/>
            <a:ext cx="2212387" cy="33995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A129D1-9CBF-19B1-5DA8-855ED88548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0157" y="2688474"/>
            <a:ext cx="2212387" cy="343710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A9833B2-4E6D-47E3-24E1-A5ECAA57F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0" y="1268413"/>
            <a:ext cx="11401597" cy="504031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/>
              <a:t>Renata </a:t>
            </a:r>
            <a:r>
              <a:rPr lang="en-US" sz="2200" dirty="0" err="1"/>
              <a:t>35Y</a:t>
            </a:r>
            <a:r>
              <a:rPr lang="en-US" sz="2200" dirty="0"/>
              <a:t>, chronic anterior knee pain R&gt;&gt;L, non-responding to PT / arthroscopy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dirty="0"/>
              <a:t>Miserable malalignment syndrome, torsional malalignment syndrome, 			squinting patella syndrome, inwardly pointing knees, grasshopper's knees</a:t>
            </a:r>
          </a:p>
        </p:txBody>
      </p:sp>
    </p:spTree>
    <p:extLst>
      <p:ext uri="{BB962C8B-B14F-4D97-AF65-F5344CB8AC3E}">
        <p14:creationId xmlns:p14="http://schemas.microsoft.com/office/powerpoint/2010/main" val="3582002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err="1"/>
              <a:t>Motnje</a:t>
            </a:r>
            <a:r>
              <a:rPr lang="en-US" sz="3600" dirty="0"/>
              <a:t> </a:t>
            </a:r>
            <a:r>
              <a:rPr lang="en-US" sz="3600" dirty="0" err="1"/>
              <a:t>rastne</a:t>
            </a:r>
            <a:r>
              <a:rPr lang="en-US" sz="3600" dirty="0"/>
              <a:t> </a:t>
            </a:r>
            <a:r>
              <a:rPr lang="en-US" sz="3600" dirty="0" err="1"/>
              <a:t>plošče</a:t>
            </a:r>
            <a:endParaRPr lang="sl-SI" sz="36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27016" y="1325563"/>
            <a:ext cx="10515600" cy="52393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 err="1"/>
              <a:t>Vzroki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prirojene</a:t>
            </a:r>
            <a:r>
              <a:rPr lang="en-US" sz="1800" dirty="0"/>
              <a:t> (</a:t>
            </a:r>
            <a:r>
              <a:rPr lang="en-US" sz="1800" dirty="0" err="1"/>
              <a:t>displazije</a:t>
            </a:r>
            <a:r>
              <a:rPr lang="en-US" sz="1800" dirty="0"/>
              <a:t>)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okužba</a:t>
            </a:r>
            <a:r>
              <a:rPr lang="en-US" sz="1800" dirty="0"/>
              <a:t>, </a:t>
            </a:r>
            <a:r>
              <a:rPr lang="en-US" sz="1800" dirty="0" err="1"/>
              <a:t>vnetje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poškodba</a:t>
            </a:r>
            <a:r>
              <a:rPr lang="en-US" sz="1800" dirty="0"/>
              <a:t> (</a:t>
            </a:r>
            <a:r>
              <a:rPr lang="en-US" sz="1800" dirty="0" err="1"/>
              <a:t>direktna</a:t>
            </a:r>
            <a:r>
              <a:rPr lang="en-US" sz="1800" dirty="0"/>
              <a:t>, </a:t>
            </a:r>
            <a:r>
              <a:rPr lang="en-US" sz="1800" dirty="0" err="1"/>
              <a:t>indirektna</a:t>
            </a:r>
            <a:r>
              <a:rPr lang="en-US" sz="1800" dirty="0"/>
              <a:t>)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tumorji</a:t>
            </a:r>
            <a:r>
              <a:rPr lang="en-US" sz="1800" dirty="0"/>
              <a:t> (</a:t>
            </a:r>
            <a:r>
              <a:rPr lang="en-US" sz="1800" dirty="0" err="1"/>
              <a:t>kostni</a:t>
            </a:r>
            <a:r>
              <a:rPr lang="en-US" sz="1800" dirty="0"/>
              <a:t>, hemangioma)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nevromišične</a:t>
            </a:r>
            <a:r>
              <a:rPr lang="en-US" sz="1800" dirty="0"/>
              <a:t> </a:t>
            </a:r>
            <a:r>
              <a:rPr lang="en-US" sz="1800" dirty="0" err="1"/>
              <a:t>bolezni</a:t>
            </a:r>
            <a:endParaRPr lang="en-US" sz="1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</a:pPr>
            <a:r>
              <a:rPr lang="en-US" sz="2000" dirty="0" err="1"/>
              <a:t>Zmanjšana</a:t>
            </a:r>
            <a:r>
              <a:rPr lang="en-US" sz="2000" dirty="0"/>
              <a:t> </a:t>
            </a:r>
            <a:r>
              <a:rPr lang="en-US" sz="2000" dirty="0" err="1"/>
              <a:t>ali</a:t>
            </a:r>
            <a:r>
              <a:rPr lang="en-US" sz="2000" dirty="0"/>
              <a:t> </a:t>
            </a:r>
            <a:r>
              <a:rPr lang="en-US" sz="2000" dirty="0" err="1"/>
              <a:t>hipetrofična</a:t>
            </a:r>
            <a:r>
              <a:rPr lang="en-US" sz="2000" dirty="0"/>
              <a:t> </a:t>
            </a:r>
            <a:r>
              <a:rPr lang="en-US" sz="2000" dirty="0" err="1"/>
              <a:t>rast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strukturne</a:t>
            </a:r>
            <a:r>
              <a:rPr lang="en-US" sz="1800" dirty="0"/>
              <a:t> </a:t>
            </a:r>
            <a:r>
              <a:rPr lang="en-US" sz="1800" dirty="0" err="1"/>
              <a:t>motnje</a:t>
            </a:r>
            <a:r>
              <a:rPr lang="en-US" sz="1800" dirty="0"/>
              <a:t> – </a:t>
            </a:r>
            <a:r>
              <a:rPr lang="en-US" sz="1800" dirty="0" err="1"/>
              <a:t>zmanjšana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vaskularna</a:t>
            </a:r>
            <a:r>
              <a:rPr lang="en-US" sz="1800" dirty="0"/>
              <a:t> </a:t>
            </a:r>
            <a:r>
              <a:rPr lang="en-US" sz="1800" dirty="0" err="1"/>
              <a:t>ali</a:t>
            </a:r>
            <a:r>
              <a:rPr lang="en-US" sz="1800" dirty="0"/>
              <a:t> </a:t>
            </a:r>
            <a:r>
              <a:rPr lang="en-US" sz="1800" dirty="0" err="1"/>
              <a:t>metabolna</a:t>
            </a:r>
            <a:r>
              <a:rPr lang="en-US" sz="1800" dirty="0"/>
              <a:t> </a:t>
            </a:r>
            <a:r>
              <a:rPr lang="en-US" sz="1800" dirty="0" err="1"/>
              <a:t>aktivnost</a:t>
            </a:r>
            <a:r>
              <a:rPr lang="en-US" sz="1800" dirty="0"/>
              <a:t> - </a:t>
            </a:r>
            <a:r>
              <a:rPr lang="en-US" sz="1800" dirty="0" err="1"/>
              <a:t>povečana</a:t>
            </a:r>
            <a:endParaRPr lang="en-US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100" dirty="0"/>
          </a:p>
          <a:p>
            <a:pPr>
              <a:spcBef>
                <a:spcPts val="0"/>
              </a:spcBef>
            </a:pPr>
            <a:r>
              <a:rPr lang="en-US" sz="2000" dirty="0" err="1"/>
              <a:t>Posledice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simetrična</a:t>
            </a:r>
            <a:r>
              <a:rPr lang="en-US" sz="1800" dirty="0"/>
              <a:t> </a:t>
            </a:r>
            <a:r>
              <a:rPr lang="en-US" sz="1800" dirty="0" err="1"/>
              <a:t>motnja</a:t>
            </a:r>
            <a:r>
              <a:rPr lang="en-US" sz="1800" dirty="0"/>
              <a:t> – </a:t>
            </a:r>
            <a:r>
              <a:rPr lang="en-US" sz="1800" dirty="0" err="1"/>
              <a:t>razlika</a:t>
            </a:r>
            <a:r>
              <a:rPr lang="en-US" sz="1800" dirty="0"/>
              <a:t> v </a:t>
            </a:r>
            <a:r>
              <a:rPr lang="en-US" sz="1800" dirty="0" err="1"/>
              <a:t>dolžini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asimetrična</a:t>
            </a:r>
            <a:r>
              <a:rPr lang="en-US" sz="1800" dirty="0"/>
              <a:t> </a:t>
            </a:r>
            <a:r>
              <a:rPr lang="en-US" sz="1800" dirty="0" err="1"/>
              <a:t>motnja</a:t>
            </a:r>
            <a:r>
              <a:rPr lang="en-US" sz="1800" dirty="0"/>
              <a:t> – </a:t>
            </a:r>
            <a:r>
              <a:rPr lang="en-US" sz="1800" dirty="0" err="1"/>
              <a:t>osne</a:t>
            </a:r>
            <a:r>
              <a:rPr lang="en-US" sz="1800" dirty="0"/>
              <a:t> </a:t>
            </a:r>
            <a:r>
              <a:rPr lang="en-US" sz="1800" dirty="0" err="1"/>
              <a:t>deformacije</a:t>
            </a:r>
            <a:endParaRPr lang="en-US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100" dirty="0"/>
          </a:p>
          <a:p>
            <a:pPr>
              <a:spcBef>
                <a:spcPts val="0"/>
              </a:spcBef>
            </a:pPr>
            <a:r>
              <a:rPr lang="en-US" sz="2000" dirty="0" err="1"/>
              <a:t>Operativna</a:t>
            </a:r>
            <a:r>
              <a:rPr lang="en-US" sz="2000" dirty="0"/>
              <a:t> </a:t>
            </a:r>
            <a:r>
              <a:rPr lang="en-US" sz="2000" dirty="0" err="1"/>
              <a:t>intervenca</a:t>
            </a:r>
            <a:r>
              <a:rPr lang="en-US" sz="2000" dirty="0"/>
              <a:t> - </a:t>
            </a:r>
            <a:r>
              <a:rPr lang="en-US" sz="2000" dirty="0" err="1"/>
              <a:t>epifizeodeza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parcialna</a:t>
            </a:r>
            <a:r>
              <a:rPr lang="en-US" sz="1800" dirty="0"/>
              <a:t> </a:t>
            </a:r>
            <a:r>
              <a:rPr lang="en-US" sz="1800" dirty="0" err="1"/>
              <a:t>ali</a:t>
            </a:r>
            <a:r>
              <a:rPr lang="en-US" sz="1800" dirty="0"/>
              <a:t> </a:t>
            </a:r>
            <a:r>
              <a:rPr lang="en-US" sz="1800" dirty="0" err="1"/>
              <a:t>popolna</a:t>
            </a:r>
            <a:endParaRPr lang="en-US" sz="1800" dirty="0"/>
          </a:p>
          <a:p>
            <a:pPr lvl="1">
              <a:spcBef>
                <a:spcPts val="0"/>
              </a:spcBef>
            </a:pPr>
            <a:r>
              <a:rPr lang="en-US" sz="1800" dirty="0" err="1"/>
              <a:t>začasna</a:t>
            </a:r>
            <a:r>
              <a:rPr lang="en-US" sz="1800" dirty="0"/>
              <a:t> </a:t>
            </a:r>
            <a:r>
              <a:rPr lang="en-US" sz="1800" dirty="0" err="1"/>
              <a:t>ali</a:t>
            </a:r>
            <a:r>
              <a:rPr lang="en-US" sz="1800" dirty="0"/>
              <a:t> </a:t>
            </a:r>
            <a:r>
              <a:rPr lang="en-US" sz="1800" dirty="0" err="1"/>
              <a:t>trajna</a:t>
            </a:r>
            <a:endParaRPr lang="en-US" sz="1800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8977" y="861995"/>
            <a:ext cx="2920562" cy="172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9877" y="3117728"/>
            <a:ext cx="2794364" cy="12552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3026" y="2956928"/>
            <a:ext cx="2348364" cy="16027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9705" y="1169011"/>
            <a:ext cx="3161839" cy="14073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215" y="4914379"/>
            <a:ext cx="2037842" cy="14425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881" y="4940269"/>
            <a:ext cx="1801734" cy="14115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287" y="4891575"/>
            <a:ext cx="1112105" cy="146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21857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367AF-2A3B-FC14-9EFE-DC489B58B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EE86A-DBBD-00FC-472F-1200A253F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122" y="50706"/>
            <a:ext cx="10515600" cy="1325563"/>
          </a:xfrm>
        </p:spPr>
        <p:txBody>
          <a:bodyPr/>
          <a:lstStyle/>
          <a:p>
            <a:r>
              <a:rPr lang="en-US" dirty="0"/>
              <a:t>Case #3 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9185E-5815-AC12-82BE-6ACA40B40C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913E6-C770-27AC-3F42-E0DCBCE0CF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40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5127311C-BA0A-44BC-C59E-11291D87D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581" y="1600170"/>
            <a:ext cx="1400144" cy="483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AEE5BA-CBE3-DF8F-86BD-1F5049B2A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1851768"/>
            <a:ext cx="3875953" cy="16413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DF6569-F1B6-FE04-4872-A18B374D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038" y="1856352"/>
            <a:ext cx="2142962" cy="16588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E7C680B-AF88-F3B4-0B9E-D9ADE27B16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083" y="3717032"/>
            <a:ext cx="1770283" cy="16588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B15D43D-9A2C-325F-5CE2-4D63FE27DE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5838" y="3352795"/>
            <a:ext cx="2619825" cy="10687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1C7F2D-5C58-D258-2BEB-72555DF8C3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622" y="4546464"/>
            <a:ext cx="2553349" cy="13748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C89BB6-F953-3769-D334-540153A397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1752" y="3735799"/>
            <a:ext cx="3184390" cy="162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77695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898F2-3BF4-281B-7758-C0181A7E0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932FA4-94DE-91F0-F837-67030C98003F}"/>
              </a:ext>
            </a:extLst>
          </p:cNvPr>
          <p:cNvSpPr txBox="1">
            <a:spLocks/>
          </p:cNvSpPr>
          <p:nvPr/>
        </p:nvSpPr>
        <p:spPr bwMode="auto">
          <a:xfrm>
            <a:off x="527050" y="1119566"/>
            <a:ext cx="11401597" cy="504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Simultaneous </a:t>
            </a:r>
            <a:r>
              <a:rPr lang="en-US" sz="2200" kern="0" dirty="0" err="1">
                <a:solidFill>
                  <a:schemeClr val="tx1"/>
                </a:solidFill>
              </a:rPr>
              <a:t>derotation</a:t>
            </a:r>
            <a:r>
              <a:rPr lang="en-US" sz="2200" kern="0" dirty="0">
                <a:solidFill>
                  <a:schemeClr val="tx1"/>
                </a:solidFill>
              </a:rPr>
              <a:t> </a:t>
            </a:r>
            <a:r>
              <a:rPr lang="en-US" sz="2200" kern="0" dirty="0"/>
              <a:t>OT (external femur and internal tibia)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Retrograde femur, anterograde </a:t>
            </a:r>
            <a:r>
              <a:rPr lang="en-US" sz="2200" kern="0" dirty="0" err="1">
                <a:solidFill>
                  <a:schemeClr val="tx1"/>
                </a:solidFill>
              </a:rPr>
              <a:t>UTN</a:t>
            </a:r>
            <a:r>
              <a:rPr lang="en-US" sz="2200" kern="0" dirty="0">
                <a:solidFill>
                  <a:schemeClr val="tx1"/>
                </a:solidFill>
              </a:rPr>
              <a:t> tibia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Anterior fasciotomy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No tourniquet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Compartment within 48 hours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sz="2200" kern="0" dirty="0">
                <a:solidFill>
                  <a:schemeClr val="tx1"/>
                </a:solidFill>
              </a:rPr>
              <a:t>Lateral patellar retinacula release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kern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C90220-9157-16BC-BE7D-D9E127A3B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17896"/>
            <a:ext cx="10515600" cy="1325563"/>
          </a:xfrm>
        </p:spPr>
        <p:txBody>
          <a:bodyPr/>
          <a:lstStyle/>
          <a:p>
            <a:r>
              <a:rPr lang="en-US" dirty="0"/>
              <a:t>Case #3</a:t>
            </a:r>
            <a:endParaRPr lang="sl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A167D-7FBD-AEB8-5ACE-5571BF968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41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3E788CE9-E07A-B2E4-B210-E102CABE1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1885996"/>
            <a:ext cx="1448775" cy="427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BC933A38-A6D1-B095-9BCB-A0F0E1340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07" y="1885995"/>
            <a:ext cx="1670784" cy="427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F3C973-1358-B9D7-4DE8-26675DE3AA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442" y="3639722"/>
            <a:ext cx="1528148" cy="13863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B1AEFE-881E-C3BF-F97B-0F6409035E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654" y="3639722"/>
            <a:ext cx="1528147" cy="13863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EDA491-F5FB-C617-9A3D-83C697E929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0990" y="5159211"/>
            <a:ext cx="1513806" cy="13733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D997A3-ABEE-CC1C-14A5-026AA808A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8924" y="5160764"/>
            <a:ext cx="1426877" cy="136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57382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F203D-AB28-AEAF-AB23-A6878FAF2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78A62-7F11-2BC9-EDAB-9D679BFAA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221" y="-29341"/>
            <a:ext cx="10515600" cy="1325563"/>
          </a:xfrm>
        </p:spPr>
        <p:txBody>
          <a:bodyPr/>
          <a:lstStyle/>
          <a:p>
            <a:r>
              <a:rPr lang="en-US" dirty="0"/>
              <a:t>Continuous elongation over </a:t>
            </a:r>
            <a:r>
              <a:rPr lang="en-US" dirty="0" err="1"/>
              <a:t>IMN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40E3D-84D5-7123-3F71-BD0C94E2A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565FF5-C26B-F72E-2314-591F06581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42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AEA5AF-7C73-B4EA-BFDD-4A8395BEF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838" y="3149369"/>
            <a:ext cx="1315892" cy="24981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EE497B-B6F8-6E90-C817-B4B68F322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986" y="3107107"/>
            <a:ext cx="3215461" cy="208823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7418C6F-0BB5-B1FB-C15C-E4A26EB4D990}"/>
              </a:ext>
            </a:extLst>
          </p:cNvPr>
          <p:cNvSpPr txBox="1">
            <a:spLocks/>
          </p:cNvSpPr>
          <p:nvPr/>
        </p:nvSpPr>
        <p:spPr bwMode="auto">
          <a:xfrm>
            <a:off x="527051" y="1268413"/>
            <a:ext cx="11137900" cy="151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2000" kern="0" noProof="0" dirty="0">
                <a:solidFill>
                  <a:schemeClr val="tx1"/>
                </a:solidFill>
              </a:rPr>
              <a:t>Left femur hypertrophy due to Mb Pethes, </a:t>
            </a:r>
            <a:r>
              <a:rPr lang="en-US" sz="2000" kern="0" noProof="0" dirty="0" err="1">
                <a:solidFill>
                  <a:schemeClr val="tx1"/>
                </a:solidFill>
              </a:rPr>
              <a:t>LLD</a:t>
            </a:r>
            <a:r>
              <a:rPr lang="en-US" sz="2000" kern="0" noProof="0" dirty="0">
                <a:solidFill>
                  <a:schemeClr val="tx1"/>
                </a:solidFill>
              </a:rPr>
              <a:t> 4 cm, short right femur</a:t>
            </a:r>
          </a:p>
          <a:p>
            <a:r>
              <a:rPr lang="en-US" sz="2000" kern="0" noProof="0" dirty="0">
                <a:solidFill>
                  <a:schemeClr val="tx1"/>
                </a:solidFill>
              </a:rPr>
              <a:t>Retrograde femoral nail 12.5 with acute distal femur </a:t>
            </a:r>
            <a:r>
              <a:rPr lang="en-US" sz="2000" kern="0" noProof="0" dirty="0" err="1">
                <a:solidFill>
                  <a:schemeClr val="tx1"/>
                </a:solidFill>
              </a:rPr>
              <a:t>varisation</a:t>
            </a:r>
            <a:r>
              <a:rPr lang="en-US" sz="2000" kern="0" noProof="0" dirty="0">
                <a:solidFill>
                  <a:schemeClr val="tx1"/>
                </a:solidFill>
              </a:rPr>
              <a:t> and </a:t>
            </a:r>
            <a:r>
              <a:rPr lang="en-US" sz="2000" kern="0" noProof="0" dirty="0" err="1">
                <a:solidFill>
                  <a:schemeClr val="tx1"/>
                </a:solidFill>
              </a:rPr>
              <a:t>derotation</a:t>
            </a:r>
            <a:endParaRPr lang="en-US" sz="2000" kern="0" noProof="0" dirty="0">
              <a:solidFill>
                <a:schemeClr val="tx1"/>
              </a:solidFill>
            </a:endParaRPr>
          </a:p>
          <a:p>
            <a:r>
              <a:rPr lang="en-US" sz="2000" kern="0" noProof="0" dirty="0">
                <a:solidFill>
                  <a:schemeClr val="tx1"/>
                </a:solidFill>
              </a:rPr>
              <a:t>Lateral release and fascia </a:t>
            </a:r>
            <a:r>
              <a:rPr lang="en-US" sz="2000" kern="0" noProof="0" dirty="0" err="1">
                <a:solidFill>
                  <a:schemeClr val="tx1"/>
                </a:solidFill>
              </a:rPr>
              <a:t>latta</a:t>
            </a:r>
            <a:r>
              <a:rPr lang="en-US" sz="2000" kern="0" noProof="0" dirty="0">
                <a:solidFill>
                  <a:schemeClr val="tx1"/>
                </a:solidFill>
              </a:rPr>
              <a:t> tenotomy</a:t>
            </a:r>
          </a:p>
          <a:p>
            <a:r>
              <a:rPr lang="en-US" sz="2000" kern="0" noProof="0" dirty="0">
                <a:solidFill>
                  <a:schemeClr val="tx1"/>
                </a:solidFill>
              </a:rPr>
              <a:t>Surgery 23/10/2017, elongation finished 1/12/2017, consolidation 23/4/2018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C930E0-BB9F-EEB4-A5AB-053CF9394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279" y="3132269"/>
            <a:ext cx="1001875" cy="32849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097F2A-167D-A1F3-18D4-45836A85A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0220" y="3107107"/>
            <a:ext cx="1857375" cy="32861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75001A8-9882-35DC-FEF3-DF8C90B85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2121" y="3136900"/>
            <a:ext cx="17907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1490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1473A-6A3E-8BCE-08C1-F26F33A7E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6140-894D-7BBE-8876-C55ECA720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49" y="-26529"/>
            <a:ext cx="10515600" cy="1325563"/>
          </a:xfrm>
        </p:spPr>
        <p:txBody>
          <a:bodyPr/>
          <a:lstStyle/>
          <a:p>
            <a:r>
              <a:rPr lang="en-US" dirty="0"/>
              <a:t>Open growth plates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9F5E8-BEE1-1102-5B1E-274418D7A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38B15-59E4-125D-A067-70B663F73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347200" y="6524625"/>
            <a:ext cx="2844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b="1" i="1" kern="1200" baseline="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2E4B83D-0130-4A1F-91ED-21DFA267C94F}" type="slidenum">
              <a:rPr lang="en-GB" smtClean="0"/>
              <a:pPr>
                <a:defRPr/>
              </a:pPr>
              <a:t>43</a:t>
            </a:fld>
            <a:r>
              <a:rPr lang="sl-SI"/>
              <a:t> / </a:t>
            </a:r>
            <a:r>
              <a:rPr lang="en-US"/>
              <a:t>20</a:t>
            </a: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D4AFA98-5BAF-11C6-691F-47ED2E1E7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08168" y="2396374"/>
            <a:ext cx="2160240" cy="164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4850FD-9F6C-FBBA-3252-2E0233EC9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697" y="2971779"/>
            <a:ext cx="2838090" cy="1064981"/>
          </a:xfrm>
          <a:prstGeom prst="rect">
            <a:avLst/>
          </a:prstGeom>
        </p:spPr>
      </p:pic>
      <p:pic>
        <p:nvPicPr>
          <p:cNvPr id="7" name="Picture 6" descr="A person with a wound on their knee&#10;&#10;AI-generated content may be incorrect.">
            <a:extLst>
              <a:ext uri="{FF2B5EF4-FFF2-40B4-BE49-F238E27FC236}">
                <a16:creationId xmlns:a16="http://schemas.microsoft.com/office/drawing/2014/main" id="{599394E1-A760-7F4A-3E54-ECB7B2B39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74" y="2394299"/>
            <a:ext cx="2961407" cy="1642461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1F8AE53-7C05-8CE7-93AC-F0E0D765BB72}"/>
              </a:ext>
            </a:extLst>
          </p:cNvPr>
          <p:cNvSpPr txBox="1">
            <a:spLocks/>
          </p:cNvSpPr>
          <p:nvPr/>
        </p:nvSpPr>
        <p:spPr bwMode="auto">
          <a:xfrm>
            <a:off x="527051" y="1268413"/>
            <a:ext cx="11137900" cy="122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bg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2000" kern="0" dirty="0">
                <a:solidFill>
                  <a:schemeClr val="tx1"/>
                </a:solidFill>
              </a:rPr>
              <a:t>Continuous </a:t>
            </a:r>
            <a:r>
              <a:rPr lang="en-US" sz="2000" kern="0" dirty="0" err="1">
                <a:solidFill>
                  <a:schemeClr val="tx1"/>
                </a:solidFill>
              </a:rPr>
              <a:t>derotation</a:t>
            </a:r>
            <a:r>
              <a:rPr lang="en-US" sz="2000" kern="0" dirty="0">
                <a:solidFill>
                  <a:schemeClr val="tx1"/>
                </a:solidFill>
              </a:rPr>
              <a:t> epiphysiodesis  - rotational guided growth</a:t>
            </a:r>
          </a:p>
          <a:p>
            <a:r>
              <a:rPr lang="en-US" sz="2000" kern="0" dirty="0">
                <a:solidFill>
                  <a:schemeClr val="tx1"/>
                </a:solidFill>
              </a:rPr>
              <a:t>First case in Ljubljana (dr B Kovačić) – Down syndrome 11.5 years, TT right 58º left 67º</a:t>
            </a:r>
          </a:p>
          <a:p>
            <a:r>
              <a:rPr lang="en-US" sz="2000" kern="0" dirty="0" err="1">
                <a:solidFill>
                  <a:schemeClr val="tx1"/>
                </a:solidFill>
              </a:rPr>
              <a:t>Subluxing</a:t>
            </a:r>
            <a:r>
              <a:rPr lang="en-US" sz="2000" kern="0" dirty="0">
                <a:solidFill>
                  <a:schemeClr val="tx1"/>
                </a:solidFill>
              </a:rPr>
              <a:t> patella bilateral</a:t>
            </a:r>
          </a:p>
          <a:p>
            <a:endParaRPr lang="en-US" sz="2000" kern="0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42763C-95E5-3790-E64C-9F69812507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93" y="4465932"/>
            <a:ext cx="2904849" cy="18485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FC63E70-CD3C-C006-1FB3-393ECD8D87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293" y="4492887"/>
            <a:ext cx="3263573" cy="18485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0C09E7-2009-9FDC-D42B-425D982F3A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4481479"/>
            <a:ext cx="3263573" cy="185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390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4B5EF4-05B1-2EA4-0C2E-D29046285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120" y="284056"/>
            <a:ext cx="2448272" cy="2448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D7D03C-9F55-F1CA-9AAE-325A5CE8A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7272139" cy="407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3217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6E241-7BB0-C2CA-6DEA-44775140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Osi </a:t>
            </a:r>
            <a:r>
              <a:rPr lang="en-US" dirty="0" err="1"/>
              <a:t>spodnjih</a:t>
            </a:r>
            <a:r>
              <a:rPr lang="en-US" dirty="0"/>
              <a:t> </a:t>
            </a:r>
            <a:r>
              <a:rPr lang="en-US" dirty="0" err="1"/>
              <a:t>udov</a:t>
            </a:r>
            <a:r>
              <a:rPr lang="en-US" dirty="0"/>
              <a:t> med </a:t>
            </a:r>
            <a:r>
              <a:rPr lang="en-US" dirty="0" err="1"/>
              <a:t>odraščanjem</a:t>
            </a:r>
            <a:endParaRPr lang="en-SI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F952CB0-EC53-D0A9-15C5-559373BC24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90" y="2299046"/>
            <a:ext cx="10383020" cy="3316798"/>
          </a:xfrm>
        </p:spPr>
      </p:pic>
    </p:spTree>
    <p:extLst>
      <p:ext uri="{BB962C8B-B14F-4D97-AF65-F5344CB8AC3E}">
        <p14:creationId xmlns:p14="http://schemas.microsoft.com/office/powerpoint/2010/main" val="25186241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>
            <a:extLst>
              <a:ext uri="{FF2B5EF4-FFF2-40B4-BE49-F238E27FC236}">
                <a16:creationId xmlns:a16="http://schemas.microsoft.com/office/drawing/2014/main" id="{1F943C50-9166-2E37-EC0D-23559CE20B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9417" y="18255"/>
            <a:ext cx="10515600" cy="1325563"/>
          </a:xfrm>
        </p:spPr>
        <p:txBody>
          <a:bodyPr/>
          <a:lstStyle/>
          <a:p>
            <a:r>
              <a:rPr lang="sl-SI" altLang="en-SI" dirty="0"/>
              <a:t>Osnovni pojmi</a:t>
            </a:r>
            <a:endParaRPr lang="en-US" altLang="en-SI" dirty="0"/>
          </a:p>
        </p:txBody>
      </p:sp>
      <p:sp>
        <p:nvSpPr>
          <p:cNvPr id="292867" name="Rectangle 3">
            <a:extLst>
              <a:ext uri="{FF2B5EF4-FFF2-40B4-BE49-F238E27FC236}">
                <a16:creationId xmlns:a16="http://schemas.microsoft.com/office/drawing/2014/main" id="{ACE06E19-4761-7754-CD6E-3FA3B4DA9E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sl-SI" altLang="en-SI" dirty="0"/>
              <a:t>umeten zlom kosti na planiranem mestu</a:t>
            </a:r>
          </a:p>
          <a:p>
            <a:r>
              <a:rPr lang="sl-SI" altLang="en-SI" dirty="0"/>
              <a:t>korekcije osi, torzije ali dolžine</a:t>
            </a:r>
          </a:p>
          <a:p>
            <a:r>
              <a:rPr lang="sl-SI" altLang="en-SI" dirty="0"/>
              <a:t>visoko </a:t>
            </a:r>
            <a:r>
              <a:rPr lang="sl-SI" altLang="en-SI" sz="2000" dirty="0"/>
              <a:t>(žaga)</a:t>
            </a:r>
            <a:r>
              <a:rPr lang="sl-SI" altLang="en-SI" dirty="0"/>
              <a:t> ali nizko-energijski </a:t>
            </a:r>
            <a:r>
              <a:rPr lang="sl-SI" altLang="en-SI" sz="2000" dirty="0"/>
              <a:t>(sveder + dleto)</a:t>
            </a:r>
            <a:r>
              <a:rPr lang="sl-SI" altLang="en-SI" dirty="0"/>
              <a:t> zlom</a:t>
            </a:r>
          </a:p>
          <a:p>
            <a:r>
              <a:rPr lang="sl-SI" altLang="en-SI" dirty="0"/>
              <a:t>zunanja </a:t>
            </a:r>
            <a:r>
              <a:rPr lang="sl-SI" altLang="en-SI" sz="2000" dirty="0"/>
              <a:t>(</a:t>
            </a:r>
            <a:r>
              <a:rPr lang="sl-SI" altLang="en-SI" sz="2000" dirty="0" err="1"/>
              <a:t>fiksator</a:t>
            </a:r>
            <a:r>
              <a:rPr lang="sl-SI" altLang="en-SI" sz="2000" dirty="0"/>
              <a:t>)</a:t>
            </a:r>
            <a:r>
              <a:rPr lang="sl-SI" altLang="en-SI" dirty="0"/>
              <a:t> ali notranja </a:t>
            </a:r>
            <a:r>
              <a:rPr lang="sl-SI" altLang="en-SI" sz="2000" dirty="0"/>
              <a:t>(plošča, </a:t>
            </a:r>
            <a:r>
              <a:rPr lang="sl-SI" altLang="en-SI" sz="2000" dirty="0" err="1"/>
              <a:t>IMŽ</a:t>
            </a:r>
            <a:r>
              <a:rPr lang="sl-SI" altLang="en-SI" sz="2000" dirty="0"/>
              <a:t>)</a:t>
            </a:r>
            <a:r>
              <a:rPr lang="sl-SI" altLang="en-SI" dirty="0"/>
              <a:t> fiksacija</a:t>
            </a:r>
          </a:p>
          <a:p>
            <a:r>
              <a:rPr lang="sl-SI" altLang="en-SI" dirty="0"/>
              <a:t>akutna ali kontinuirana korekcija</a:t>
            </a:r>
          </a:p>
          <a:p>
            <a:endParaRPr lang="en-US" altLang="en-SI" dirty="0"/>
          </a:p>
        </p:txBody>
      </p:sp>
      <p:pic>
        <p:nvPicPr>
          <p:cNvPr id="292872" name="Picture 8">
            <a:extLst>
              <a:ext uri="{FF2B5EF4-FFF2-40B4-BE49-F238E27FC236}">
                <a16:creationId xmlns:a16="http://schemas.microsoft.com/office/drawing/2014/main" id="{A1F5B6B5-EB49-5EE4-0BE0-92E5A1B6F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513" y="3561756"/>
            <a:ext cx="1495425" cy="263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2874" name="Picture 10">
            <a:extLst>
              <a:ext uri="{FF2B5EF4-FFF2-40B4-BE49-F238E27FC236}">
                <a16:creationId xmlns:a16="http://schemas.microsoft.com/office/drawing/2014/main" id="{E36646F5-5B6C-401C-4D94-A886CD8CE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625" y="3951806"/>
            <a:ext cx="1312863" cy="261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2875" name="Picture 11">
            <a:extLst>
              <a:ext uri="{FF2B5EF4-FFF2-40B4-BE49-F238E27FC236}">
                <a16:creationId xmlns:a16="http://schemas.microsoft.com/office/drawing/2014/main" id="{88A82BA3-32BE-2699-B77E-D3B5B89C1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217" y="3964507"/>
            <a:ext cx="119697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2876" name="Picture 12">
            <a:extLst>
              <a:ext uri="{FF2B5EF4-FFF2-40B4-BE49-F238E27FC236}">
                <a16:creationId xmlns:a16="http://schemas.microsoft.com/office/drawing/2014/main" id="{DFDA8710-E318-7CE7-8ADD-5A7093599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330" y="3158532"/>
            <a:ext cx="963613" cy="303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>
            <a:extLst>
              <a:ext uri="{FF2B5EF4-FFF2-40B4-BE49-F238E27FC236}">
                <a16:creationId xmlns:a16="http://schemas.microsoft.com/office/drawing/2014/main" id="{EB3B7EAC-B79A-EC91-BF17-2636AD5B89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2300" y="42863"/>
            <a:ext cx="10515600" cy="1325563"/>
          </a:xfrm>
        </p:spPr>
        <p:txBody>
          <a:bodyPr/>
          <a:lstStyle/>
          <a:p>
            <a:r>
              <a:rPr lang="sl-SI" altLang="en-SI" dirty="0" err="1"/>
              <a:t>Osteotomije</a:t>
            </a:r>
            <a:r>
              <a:rPr lang="sl-SI" altLang="en-SI" dirty="0"/>
              <a:t> ob kolenu</a:t>
            </a:r>
            <a:endParaRPr lang="en-US" altLang="en-SI" dirty="0"/>
          </a:p>
        </p:txBody>
      </p:sp>
      <p:sp>
        <p:nvSpPr>
          <p:cNvPr id="293891" name="Rectangle 3">
            <a:extLst>
              <a:ext uri="{FF2B5EF4-FFF2-40B4-BE49-F238E27FC236}">
                <a16:creationId xmlns:a16="http://schemas.microsoft.com/office/drawing/2014/main" id="{09BEA004-EF52-07D3-3BFE-A5B4E6B975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75638" y="1234282"/>
            <a:ext cx="8280400" cy="5256212"/>
          </a:xfrm>
        </p:spPr>
        <p:txBody>
          <a:bodyPr/>
          <a:lstStyle/>
          <a:p>
            <a:r>
              <a:rPr lang="sl-SI" altLang="en-SI" dirty="0" err="1"/>
              <a:t>metafiza</a:t>
            </a:r>
            <a:r>
              <a:rPr lang="sl-SI" altLang="en-SI" dirty="0"/>
              <a:t> - distalni femur ali proksimalna tibija</a:t>
            </a:r>
          </a:p>
          <a:p>
            <a:r>
              <a:rPr lang="sl-SI" altLang="en-SI" dirty="0"/>
              <a:t>dva vrsti </a:t>
            </a:r>
            <a:r>
              <a:rPr lang="sl-SI" altLang="en-SI" dirty="0" err="1"/>
              <a:t>osteotomij</a:t>
            </a:r>
            <a:r>
              <a:rPr lang="sl-SI" altLang="en-SI" dirty="0"/>
              <a:t> ob kolenu</a:t>
            </a:r>
          </a:p>
          <a:p>
            <a:pPr lvl="1"/>
            <a:r>
              <a:rPr lang="sl-SI" altLang="en-SI" sz="2600" u="sng" dirty="0"/>
              <a:t>preventivne</a:t>
            </a:r>
          </a:p>
          <a:p>
            <a:pPr lvl="1">
              <a:buFontTx/>
              <a:buNone/>
            </a:pPr>
            <a:r>
              <a:rPr lang="sl-SI" altLang="en-SI" dirty="0"/>
              <a:t>hrustanec kolena </a:t>
            </a:r>
            <a:r>
              <a:rPr lang="sl-SI" altLang="en-SI" dirty="0" err="1"/>
              <a:t>bp</a:t>
            </a:r>
            <a:endParaRPr lang="sl-SI" altLang="en-SI" dirty="0"/>
          </a:p>
          <a:p>
            <a:pPr lvl="1">
              <a:buFontTx/>
              <a:buNone/>
            </a:pPr>
            <a:r>
              <a:rPr lang="sl-SI" altLang="en-SI" dirty="0"/>
              <a:t>cilj - fiziološka os</a:t>
            </a:r>
          </a:p>
          <a:p>
            <a:pPr lvl="1"/>
            <a:r>
              <a:rPr lang="sl-SI" altLang="en-SI" sz="2600" u="sng" dirty="0" err="1"/>
              <a:t>razbremenitvene</a:t>
            </a:r>
            <a:endParaRPr lang="sl-SI" altLang="en-SI" sz="2600" dirty="0"/>
          </a:p>
          <a:p>
            <a:pPr lvl="1">
              <a:buFontTx/>
              <a:buNone/>
            </a:pPr>
            <a:r>
              <a:rPr lang="sl-SI" altLang="en-SI" dirty="0"/>
              <a:t>hrustanec kolena na enem delu okvarjen</a:t>
            </a:r>
          </a:p>
          <a:p>
            <a:pPr lvl="1">
              <a:buFontTx/>
              <a:buNone/>
            </a:pPr>
            <a:r>
              <a:rPr lang="sl-SI" altLang="en-SI" dirty="0"/>
              <a:t>cilj – obremenitev manj 					  prizadetih delov 			  		     		  sklepne površine </a:t>
            </a:r>
          </a:p>
        </p:txBody>
      </p:sp>
      <p:pic>
        <p:nvPicPr>
          <p:cNvPr id="293892" name="Picture 4">
            <a:extLst>
              <a:ext uri="{FF2B5EF4-FFF2-40B4-BE49-F238E27FC236}">
                <a16:creationId xmlns:a16="http://schemas.microsoft.com/office/drawing/2014/main" id="{83809525-1A7B-09BA-87BD-6D9FE0E4A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206" y="4444430"/>
            <a:ext cx="160813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3893" name="Picture 5">
            <a:extLst>
              <a:ext uri="{FF2B5EF4-FFF2-40B4-BE49-F238E27FC236}">
                <a16:creationId xmlns:a16="http://schemas.microsoft.com/office/drawing/2014/main" id="{9E24D3A4-A9AC-A6B2-9FC4-6FD62E32A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305" y="4444430"/>
            <a:ext cx="2160588" cy="180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3894" name="Picture 6">
            <a:extLst>
              <a:ext uri="{FF2B5EF4-FFF2-40B4-BE49-F238E27FC236}">
                <a16:creationId xmlns:a16="http://schemas.microsoft.com/office/drawing/2014/main" id="{AAADF69E-6306-38A6-28B2-974D51070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351" y="613345"/>
            <a:ext cx="1808549" cy="349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>
            <a:extLst>
              <a:ext uri="{FF2B5EF4-FFF2-40B4-BE49-F238E27FC236}">
                <a16:creationId xmlns:a16="http://schemas.microsoft.com/office/drawing/2014/main" id="{97E26CB4-AFC2-D699-86A0-007208F7D0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7268" y="14289"/>
            <a:ext cx="10515600" cy="1325563"/>
          </a:xfrm>
        </p:spPr>
        <p:txBody>
          <a:bodyPr/>
          <a:lstStyle/>
          <a:p>
            <a:r>
              <a:rPr lang="sl-SI" altLang="en-SI" dirty="0"/>
              <a:t>Indikacije za </a:t>
            </a:r>
            <a:r>
              <a:rPr lang="sl-SI" altLang="en-SI" dirty="0" err="1"/>
              <a:t>OT</a:t>
            </a:r>
            <a:r>
              <a:rPr lang="sl-SI" altLang="en-SI" dirty="0"/>
              <a:t> ob kolenu</a:t>
            </a:r>
            <a:endParaRPr lang="en-US" altLang="en-SI" dirty="0"/>
          </a:p>
        </p:txBody>
      </p:sp>
      <p:sp>
        <p:nvSpPr>
          <p:cNvPr id="304131" name="Rectangle 3">
            <a:extLst>
              <a:ext uri="{FF2B5EF4-FFF2-40B4-BE49-F238E27FC236}">
                <a16:creationId xmlns:a16="http://schemas.microsoft.com/office/drawing/2014/main" id="{13C640C6-6270-2564-2800-92DF17B590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7788" y="1208883"/>
            <a:ext cx="8280400" cy="2520950"/>
          </a:xfrm>
        </p:spPr>
        <p:txBody>
          <a:bodyPr/>
          <a:lstStyle/>
          <a:p>
            <a:r>
              <a:rPr lang="sl-SI" altLang="en-SI" sz="2600" dirty="0"/>
              <a:t>prirojene/pridobljene osne deformacije ob kolenu</a:t>
            </a:r>
          </a:p>
          <a:p>
            <a:r>
              <a:rPr lang="sl-SI" altLang="en-SI" sz="2600" dirty="0"/>
              <a:t>torzijske deformacije femurja ali tibije</a:t>
            </a:r>
          </a:p>
          <a:p>
            <a:r>
              <a:rPr lang="sl-SI" altLang="en-SI" sz="2600" dirty="0"/>
              <a:t>izolirana medialna ali lateralna artroza/</a:t>
            </a:r>
            <a:r>
              <a:rPr lang="sl-SI" altLang="en-SI" sz="2600" dirty="0" err="1"/>
              <a:t>osteonekroza</a:t>
            </a:r>
            <a:endParaRPr lang="sl-SI" altLang="en-SI" sz="2600" dirty="0"/>
          </a:p>
          <a:p>
            <a:r>
              <a:rPr lang="sl-SI" altLang="en-SI" sz="2600" dirty="0"/>
              <a:t>rekonstrukcija </a:t>
            </a:r>
            <a:r>
              <a:rPr lang="sl-SI" altLang="en-SI" sz="2600" dirty="0" err="1"/>
              <a:t>PKV</a:t>
            </a:r>
            <a:r>
              <a:rPr lang="sl-SI" altLang="en-SI" sz="2600" dirty="0"/>
              <a:t> pri osnih deformacijah</a:t>
            </a:r>
          </a:p>
          <a:p>
            <a:r>
              <a:rPr lang="sl-SI" altLang="en-SI" sz="2600" dirty="0"/>
              <a:t>razbremenitev pri zdravljenju hrustanca</a:t>
            </a:r>
            <a:endParaRPr lang="en-US" altLang="en-SI" sz="2600" dirty="0"/>
          </a:p>
        </p:txBody>
      </p:sp>
      <p:grpSp>
        <p:nvGrpSpPr>
          <p:cNvPr id="304145" name="Group 17">
            <a:extLst>
              <a:ext uri="{FF2B5EF4-FFF2-40B4-BE49-F238E27FC236}">
                <a16:creationId xmlns:a16="http://schemas.microsoft.com/office/drawing/2014/main" id="{9838E071-657C-99CD-E4ED-CC88602F95DF}"/>
              </a:ext>
            </a:extLst>
          </p:cNvPr>
          <p:cNvGrpSpPr>
            <a:grpSpLocks/>
          </p:cNvGrpSpPr>
          <p:nvPr/>
        </p:nvGrpSpPr>
        <p:grpSpPr bwMode="auto">
          <a:xfrm>
            <a:off x="1703386" y="3651842"/>
            <a:ext cx="2470150" cy="2881312"/>
            <a:chOff x="340" y="2387"/>
            <a:chExt cx="1556" cy="1815"/>
          </a:xfrm>
        </p:grpSpPr>
        <p:pic>
          <p:nvPicPr>
            <p:cNvPr id="304133" name="Picture 5">
              <a:extLst>
                <a:ext uri="{FF2B5EF4-FFF2-40B4-BE49-F238E27FC236}">
                  <a16:creationId xmlns:a16="http://schemas.microsoft.com/office/drawing/2014/main" id="{89D90DE4-BC5E-6EB9-D59F-3700D0E018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387"/>
              <a:ext cx="631" cy="1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4134" name="Picture 6">
              <a:extLst>
                <a:ext uri="{FF2B5EF4-FFF2-40B4-BE49-F238E27FC236}">
                  <a16:creationId xmlns:a16="http://schemas.microsoft.com/office/drawing/2014/main" id="{62DB07EF-EC4B-CE34-63E7-551906B945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2387"/>
              <a:ext cx="830" cy="1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04136" name="Group 8">
            <a:extLst>
              <a:ext uri="{FF2B5EF4-FFF2-40B4-BE49-F238E27FC236}">
                <a16:creationId xmlns:a16="http://schemas.microsoft.com/office/drawing/2014/main" id="{F22B94E9-5B4A-DB37-1B5D-9FD601FC8FAF}"/>
              </a:ext>
            </a:extLst>
          </p:cNvPr>
          <p:cNvGrpSpPr>
            <a:grpSpLocks/>
          </p:cNvGrpSpPr>
          <p:nvPr/>
        </p:nvGrpSpPr>
        <p:grpSpPr bwMode="auto">
          <a:xfrm>
            <a:off x="7516021" y="3945649"/>
            <a:ext cx="1295400" cy="1871663"/>
            <a:chOff x="91" y="2160"/>
            <a:chExt cx="1409" cy="1814"/>
          </a:xfrm>
        </p:grpSpPr>
        <p:pic>
          <p:nvPicPr>
            <p:cNvPr id="304137" name="Picture 9">
              <a:extLst>
                <a:ext uri="{FF2B5EF4-FFF2-40B4-BE49-F238E27FC236}">
                  <a16:creationId xmlns:a16="http://schemas.microsoft.com/office/drawing/2014/main" id="{18BA5130-0F91-1F7E-F2D0-9C7F6979BB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2160"/>
              <a:ext cx="1409" cy="1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4138" name="Line 10">
              <a:extLst>
                <a:ext uri="{FF2B5EF4-FFF2-40B4-BE49-F238E27FC236}">
                  <a16:creationId xmlns:a16="http://schemas.microsoft.com/office/drawing/2014/main" id="{6CA522EA-825F-26D1-B253-DEFD715F58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2478"/>
              <a:ext cx="46" cy="127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39" name="Line 11">
              <a:extLst>
                <a:ext uri="{FF2B5EF4-FFF2-40B4-BE49-F238E27FC236}">
                  <a16:creationId xmlns:a16="http://schemas.microsoft.com/office/drawing/2014/main" id="{7D3B1054-8BBD-F799-4758-213C3FA32F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2" y="2432"/>
              <a:ext cx="1" cy="1270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40" name="Line 12">
              <a:extLst>
                <a:ext uri="{FF2B5EF4-FFF2-40B4-BE49-F238E27FC236}">
                  <a16:creationId xmlns:a16="http://schemas.microsoft.com/office/drawing/2014/main" id="{4F798101-4E44-F338-BC26-59E829B368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7" y="3361"/>
              <a:ext cx="589" cy="205"/>
            </a:xfrm>
            <a:prstGeom prst="line">
              <a:avLst/>
            </a:prstGeom>
            <a:noFill/>
            <a:ln w="63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41" name="Line 13">
              <a:extLst>
                <a:ext uri="{FF2B5EF4-FFF2-40B4-BE49-F238E27FC236}">
                  <a16:creationId xmlns:a16="http://schemas.microsoft.com/office/drawing/2014/main" id="{6E49B506-DDC0-1457-9A5E-BEFD1D8D0A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3521"/>
              <a:ext cx="46" cy="91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</p:grpSp>
      <p:pic>
        <p:nvPicPr>
          <p:cNvPr id="304142" name="Picture 14">
            <a:extLst>
              <a:ext uri="{FF2B5EF4-FFF2-40B4-BE49-F238E27FC236}">
                <a16:creationId xmlns:a16="http://schemas.microsoft.com/office/drawing/2014/main" id="{FE20CCFE-F377-A4A3-27B5-6CACF201ADFD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7234" y="3933033"/>
            <a:ext cx="1685925" cy="1873250"/>
          </a:xfrm>
          <a:noFill/>
          <a:ln/>
          <a:extLs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143" name="Picture 15">
            <a:extLst>
              <a:ext uri="{FF2B5EF4-FFF2-40B4-BE49-F238E27FC236}">
                <a16:creationId xmlns:a16="http://schemas.microsoft.com/office/drawing/2014/main" id="{A98A49E2-B34E-C461-E76C-F2461568A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912" y="1845470"/>
            <a:ext cx="1566863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4144" name="Picture 16">
            <a:extLst>
              <a:ext uri="{FF2B5EF4-FFF2-40B4-BE49-F238E27FC236}">
                <a16:creationId xmlns:a16="http://schemas.microsoft.com/office/drawing/2014/main" id="{77DEF25E-F755-48C7-293E-5772933E3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0582" y="4437062"/>
            <a:ext cx="1516062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4146" name="Rectangle 18">
            <a:extLst>
              <a:ext uri="{FF2B5EF4-FFF2-40B4-BE49-F238E27FC236}">
                <a16:creationId xmlns:a16="http://schemas.microsoft.com/office/drawing/2014/main" id="{3F51F0CB-0FAD-4F78-440A-B7A3CCAEE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8109" y="3766240"/>
            <a:ext cx="431800" cy="36933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SI"/>
          </a:p>
        </p:txBody>
      </p:sp>
      <p:sp>
        <p:nvSpPr>
          <p:cNvPr id="304147" name="Rectangle 19">
            <a:extLst>
              <a:ext uri="{FF2B5EF4-FFF2-40B4-BE49-F238E27FC236}">
                <a16:creationId xmlns:a16="http://schemas.microsoft.com/office/drawing/2014/main" id="{A93BC4B2-BA05-711B-DCBA-E7207DC38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5008840"/>
            <a:ext cx="2663825" cy="369332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SI"/>
          </a:p>
        </p:txBody>
      </p:sp>
      <p:grpSp>
        <p:nvGrpSpPr>
          <p:cNvPr id="304161" name="Group 33">
            <a:extLst>
              <a:ext uri="{FF2B5EF4-FFF2-40B4-BE49-F238E27FC236}">
                <a16:creationId xmlns:a16="http://schemas.microsoft.com/office/drawing/2014/main" id="{79916C1A-4F71-A465-B9DD-BA4E1DF0F99A}"/>
              </a:ext>
            </a:extLst>
          </p:cNvPr>
          <p:cNvGrpSpPr>
            <a:grpSpLocks/>
          </p:cNvGrpSpPr>
          <p:nvPr/>
        </p:nvGrpSpPr>
        <p:grpSpPr bwMode="auto">
          <a:xfrm>
            <a:off x="4943475" y="2852739"/>
            <a:ext cx="5545138" cy="3889375"/>
            <a:chOff x="2154" y="1797"/>
            <a:chExt cx="3493" cy="2450"/>
          </a:xfrm>
        </p:grpSpPr>
        <p:sp>
          <p:nvSpPr>
            <p:cNvPr id="304149" name="Line 21">
              <a:extLst>
                <a:ext uri="{FF2B5EF4-FFF2-40B4-BE49-F238E27FC236}">
                  <a16:creationId xmlns:a16="http://schemas.microsoft.com/office/drawing/2014/main" id="{F49D9783-927E-62F2-657C-AA46A74B5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4" y="2704"/>
              <a:ext cx="0" cy="127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0" name="Line 22">
              <a:extLst>
                <a:ext uri="{FF2B5EF4-FFF2-40B4-BE49-F238E27FC236}">
                  <a16:creationId xmlns:a16="http://schemas.microsoft.com/office/drawing/2014/main" id="{DC557ACC-B577-E605-A40D-FFD98A908E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7" y="1797"/>
              <a:ext cx="0" cy="1452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1" name="Line 23">
              <a:extLst>
                <a:ext uri="{FF2B5EF4-FFF2-40B4-BE49-F238E27FC236}">
                  <a16:creationId xmlns:a16="http://schemas.microsoft.com/office/drawing/2014/main" id="{DD07B8B5-CC72-9D11-E31F-0F3AE5C812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8" y="1797"/>
              <a:ext cx="0" cy="90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2" name="Line 24">
              <a:extLst>
                <a:ext uri="{FF2B5EF4-FFF2-40B4-BE49-F238E27FC236}">
                  <a16:creationId xmlns:a16="http://schemas.microsoft.com/office/drawing/2014/main" id="{5B0C2FB6-D28F-99D9-BD2E-FE98C3F2D0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54" y="3974"/>
              <a:ext cx="1996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3" name="Line 25">
              <a:extLst>
                <a:ext uri="{FF2B5EF4-FFF2-40B4-BE49-F238E27FC236}">
                  <a16:creationId xmlns:a16="http://schemas.microsoft.com/office/drawing/2014/main" id="{83754F4B-033A-9C2E-FC4B-51FF8E153C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54" y="2704"/>
              <a:ext cx="240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4" name="Line 26">
              <a:extLst>
                <a:ext uri="{FF2B5EF4-FFF2-40B4-BE49-F238E27FC236}">
                  <a16:creationId xmlns:a16="http://schemas.microsoft.com/office/drawing/2014/main" id="{FB4C5905-A560-D28C-7483-02BBB0DE2B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58" y="1797"/>
              <a:ext cx="1089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5" name="Line 27">
              <a:extLst>
                <a:ext uri="{FF2B5EF4-FFF2-40B4-BE49-F238E27FC236}">
                  <a16:creationId xmlns:a16="http://schemas.microsoft.com/office/drawing/2014/main" id="{DB09046D-F737-1A22-F21B-1CB05367EB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39" y="3249"/>
              <a:ext cx="408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7" name="Line 29">
              <a:extLst>
                <a:ext uri="{FF2B5EF4-FFF2-40B4-BE49-F238E27FC236}">
                  <a16:creationId xmlns:a16="http://schemas.microsoft.com/office/drawing/2014/main" id="{6B2AF884-CC10-CBD0-96B2-AD09B334E2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50" y="4247"/>
              <a:ext cx="1089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8" name="Line 30">
              <a:extLst>
                <a:ext uri="{FF2B5EF4-FFF2-40B4-BE49-F238E27FC236}">
                  <a16:creationId xmlns:a16="http://schemas.microsoft.com/office/drawing/2014/main" id="{C3056291-C8B2-A9F0-5444-5BCCA59599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0" y="3974"/>
              <a:ext cx="0" cy="272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  <p:sp>
          <p:nvSpPr>
            <p:cNvPr id="304159" name="Line 31">
              <a:extLst>
                <a:ext uri="{FF2B5EF4-FFF2-40B4-BE49-F238E27FC236}">
                  <a16:creationId xmlns:a16="http://schemas.microsoft.com/office/drawing/2014/main" id="{8B18F885-2985-4FB0-DDB5-9B60724CB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9" y="3249"/>
              <a:ext cx="0" cy="99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SI"/>
            </a:p>
          </p:txBody>
        </p:sp>
      </p:grp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99" y="13671"/>
            <a:ext cx="10515600" cy="1325563"/>
          </a:xfrm>
        </p:spPr>
        <p:txBody>
          <a:bodyPr/>
          <a:lstStyle/>
          <a:p>
            <a:r>
              <a:rPr lang="en-US" dirty="0"/>
              <a:t>Deformity correction goals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idx="1"/>
          </p:nvPr>
        </p:nvSpPr>
        <p:spPr>
          <a:xfrm>
            <a:off x="1061837" y="1507635"/>
            <a:ext cx="8353425" cy="5040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„Preventive“ osteotomies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dirty="0"/>
              <a:t>Cartilage status normal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dirty="0"/>
              <a:t>Stable adjacent joints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dirty="0"/>
              <a:t>Equalized leg length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Physiologic axial alignment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Balanced joint loading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Unloading osteotomies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dirty="0"/>
              <a:t>Unilateral cartilage defect or wear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dirty="0"/>
              <a:t>Knee or ankle instability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Shift loads to healthy articular surface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l-SI" sz="2000" dirty="0" err="1"/>
              <a:t>Stabilize</a:t>
            </a:r>
            <a:r>
              <a:rPr lang="en-US" sz="2000" dirty="0"/>
              <a:t> the joints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576" y="3847338"/>
            <a:ext cx="1210290" cy="135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798" y="1604763"/>
            <a:ext cx="1572717" cy="304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14"/>
          <p:cNvGrpSpPr>
            <a:grpSpLocks noChangeAspect="1"/>
          </p:cNvGrpSpPr>
          <p:nvPr/>
        </p:nvGrpSpPr>
        <p:grpSpPr bwMode="auto">
          <a:xfrm>
            <a:off x="8945226" y="3859355"/>
            <a:ext cx="1163123" cy="1497457"/>
            <a:chOff x="431" y="2160"/>
            <a:chExt cx="1409" cy="1814"/>
          </a:xfrm>
        </p:grpSpPr>
        <p:pic>
          <p:nvPicPr>
            <p:cNvPr id="9" name="Picture 6" descr="rtg_predOP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2160"/>
              <a:ext cx="1409" cy="1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884" y="2432"/>
              <a:ext cx="635" cy="1316"/>
              <a:chOff x="884" y="2432"/>
              <a:chExt cx="635" cy="1316"/>
            </a:xfrm>
          </p:grpSpPr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V="1">
                <a:off x="1066" y="2478"/>
                <a:ext cx="0" cy="127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 flipV="1">
                <a:off x="1202" y="2432"/>
                <a:ext cx="1" cy="127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930" y="3339"/>
                <a:ext cx="589" cy="205"/>
              </a:xfrm>
              <a:prstGeom prst="line">
                <a:avLst/>
              </a:prstGeom>
              <a:noFill/>
              <a:ln w="6350">
                <a:solidFill>
                  <a:srgbClr val="FF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>
                <a:off x="884" y="3385"/>
                <a:ext cx="46" cy="91"/>
              </a:xfrm>
              <a:prstGeom prst="line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 dirty="0"/>
              </a:p>
            </p:txBody>
          </p:sp>
        </p:grpSp>
      </p:grpSp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576" y="5314360"/>
            <a:ext cx="1247897" cy="1303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601" y="5534453"/>
            <a:ext cx="1231029" cy="105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144" y="5518997"/>
            <a:ext cx="1039286" cy="107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755" y="4282540"/>
            <a:ext cx="1212023" cy="10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rgbClr val="FFFF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8802402" y="1131303"/>
            <a:ext cx="2061294" cy="2378059"/>
            <a:chOff x="539750" y="3780857"/>
            <a:chExt cx="2470150" cy="2889818"/>
          </a:xfrm>
        </p:grpSpPr>
        <p:grpSp>
          <p:nvGrpSpPr>
            <p:cNvPr id="20" name="Group 17"/>
            <p:cNvGrpSpPr>
              <a:grpSpLocks/>
            </p:cNvGrpSpPr>
            <p:nvPr/>
          </p:nvGrpSpPr>
          <p:grpSpPr bwMode="auto">
            <a:xfrm>
              <a:off x="539750" y="3789363"/>
              <a:ext cx="2470150" cy="2881312"/>
              <a:chOff x="340" y="2387"/>
              <a:chExt cx="1556" cy="1815"/>
            </a:xfrm>
          </p:grpSpPr>
          <p:pic>
            <p:nvPicPr>
              <p:cNvPr id="21" name="Picture 5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" y="2387"/>
                <a:ext cx="631" cy="18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FFFF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6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" y="2387"/>
                <a:ext cx="830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FFFF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827088" y="3780857"/>
              <a:ext cx="431800" cy="448812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86172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1544</Words>
  <Application>Microsoft Office PowerPoint</Application>
  <PresentationFormat>Widescreen</PresentationFormat>
  <Paragraphs>314</Paragraphs>
  <Slides>44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Tahoma</vt:lpstr>
      <vt:lpstr>Times New Roman</vt:lpstr>
      <vt:lpstr>Wingdings</vt:lpstr>
      <vt:lpstr>Office Theme</vt:lpstr>
      <vt:lpstr>Osne deformacije spodnjih udov</vt:lpstr>
      <vt:lpstr>Osna razmerja spodnjih udov</vt:lpstr>
      <vt:lpstr>Rastna plošča (fiza)</vt:lpstr>
      <vt:lpstr>Motnje rastne plošče</vt:lpstr>
      <vt:lpstr>Osi spodnjih udov med odraščanjem</vt:lpstr>
      <vt:lpstr>Osnovni pojmi</vt:lpstr>
      <vt:lpstr>Osteotomije ob kolenu</vt:lpstr>
      <vt:lpstr>Indikacije za OT ob kolenu</vt:lpstr>
      <vt:lpstr>Deformity correction goals</vt:lpstr>
      <vt:lpstr>Valgizacijska OT tibije</vt:lpstr>
      <vt:lpstr>Valgizacijska OT tibije</vt:lpstr>
      <vt:lpstr>Možni zapleti OT</vt:lpstr>
      <vt:lpstr>Osteotomija ali endoproteza?</vt:lpstr>
      <vt:lpstr>Deformity analysis – frontal plane</vt:lpstr>
      <vt:lpstr>Deformity analysis – sagital plane</vt:lpstr>
      <vt:lpstr>Deformity analysis - torsion</vt:lpstr>
      <vt:lpstr>Case #1</vt:lpstr>
      <vt:lpstr>Case #1</vt:lpstr>
      <vt:lpstr>Case #2</vt:lpstr>
      <vt:lpstr>Case #2</vt:lpstr>
      <vt:lpstr>Case #3</vt:lpstr>
      <vt:lpstr>Case #3</vt:lpstr>
      <vt:lpstr>Case #4</vt:lpstr>
      <vt:lpstr>Case #4</vt:lpstr>
      <vt:lpstr>Basics on leg length equalization</vt:lpstr>
      <vt:lpstr>Intramedullary elongation devices</vt:lpstr>
      <vt:lpstr>PRECICE - Intramedullary Limb Lengthening System</vt:lpstr>
      <vt:lpstr>Magnetic mechanism and nail types</vt:lpstr>
      <vt:lpstr>Procedure and rehabilitation</vt:lpstr>
      <vt:lpstr>AK 12 years</vt:lpstr>
      <vt:lpstr>LH male 18 years</vt:lpstr>
      <vt:lpstr>Serious adverse events</vt:lpstr>
      <vt:lpstr>Femur or tibia OT for patellar instability</vt:lpstr>
      <vt:lpstr>Axial and torsional influence on patella</vt:lpstr>
      <vt:lpstr>Imaging</vt:lpstr>
      <vt:lpstr>Tips &amp; tricks about osteotomies</vt:lpstr>
      <vt:lpstr>Case #1</vt:lpstr>
      <vt:lpstr>Case #2</vt:lpstr>
      <vt:lpstr>Case #3</vt:lpstr>
      <vt:lpstr>Case #3 </vt:lpstr>
      <vt:lpstr>Case #3</vt:lpstr>
      <vt:lpstr>Continuous elongation over IMN</vt:lpstr>
      <vt:lpstr>Open growth plates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Regenerativna ortopedija K3559</dc:title>
  <dc:creator>User</dc:creator>
  <cp:lastModifiedBy>Matej Drobnic</cp:lastModifiedBy>
  <cp:revision>186</cp:revision>
  <dcterms:created xsi:type="dcterms:W3CDTF">2019-11-03T23:02:05Z</dcterms:created>
  <dcterms:modified xsi:type="dcterms:W3CDTF">2025-10-06T22:33:38Z</dcterms:modified>
</cp:coreProperties>
</file>